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82" r:id="rId3"/>
    <p:sldId id="262" r:id="rId4"/>
    <p:sldId id="263" r:id="rId5"/>
    <p:sldId id="260" r:id="rId6"/>
    <p:sldId id="261" r:id="rId7"/>
    <p:sldId id="265" r:id="rId8"/>
    <p:sldId id="269" r:id="rId9"/>
    <p:sldId id="266" r:id="rId10"/>
    <p:sldId id="267" r:id="rId11"/>
    <p:sldId id="271" r:id="rId12"/>
    <p:sldId id="268" r:id="rId13"/>
    <p:sldId id="272" r:id="rId14"/>
    <p:sldId id="273" r:id="rId15"/>
    <p:sldId id="274" r:id="rId16"/>
    <p:sldId id="276" r:id="rId17"/>
    <p:sldId id="275" r:id="rId18"/>
    <p:sldId id="277" r:id="rId19"/>
    <p:sldId id="278" r:id="rId20"/>
    <p:sldId id="279" r:id="rId21"/>
    <p:sldId id="284" r:id="rId22"/>
    <p:sldId id="280" r:id="rId23"/>
    <p:sldId id="283" r:id="rId24"/>
    <p:sldId id="281" r:id="rId25"/>
    <p:sldId id="285" r:id="rId26"/>
    <p:sldId id="288" r:id="rId27"/>
    <p:sldId id="287" r:id="rId28"/>
    <p:sldId id="286" r:id="rId29"/>
    <p:sldId id="290" r:id="rId30"/>
    <p:sldId id="289" r:id="rId31"/>
    <p:sldId id="291" r:id="rId32"/>
    <p:sldId id="297" r:id="rId33"/>
    <p:sldId id="292" r:id="rId34"/>
    <p:sldId id="293" r:id="rId35"/>
    <p:sldId id="294" r:id="rId36"/>
    <p:sldId id="296" r:id="rId37"/>
    <p:sldId id="295" r:id="rId38"/>
    <p:sldId id="257" r:id="rId39"/>
    <p:sldId id="299" r:id="rId40"/>
    <p:sldId id="298" r:id="rId41"/>
    <p:sldId id="300" r:id="rId42"/>
    <p:sldId id="301" r:id="rId43"/>
    <p:sldId id="302" r:id="rId44"/>
    <p:sldId id="303" r:id="rId45"/>
    <p:sldId id="304" r:id="rId46"/>
    <p:sldId id="305" r:id="rId47"/>
    <p:sldId id="258" r:id="rId48"/>
    <p:sldId id="259" r:id="rId49"/>
    <p:sldId id="306" r:id="rId50"/>
    <p:sldId id="309" r:id="rId51"/>
    <p:sldId id="307" r:id="rId52"/>
    <p:sldId id="308" r:id="rId53"/>
    <p:sldId id="310" r:id="rId54"/>
    <p:sldId id="311" r:id="rId55"/>
    <p:sldId id="31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84" autoAdjust="0"/>
    <p:restoredTop sz="94660"/>
  </p:normalViewPr>
  <p:slideViewPr>
    <p:cSldViewPr>
      <p:cViewPr varScale="1">
        <p:scale>
          <a:sx n="69" d="100"/>
          <a:sy n="69" d="100"/>
        </p:scale>
        <p:origin x="-48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5A53B-96D5-4144-8F42-129A2C23C4E3}" type="datetimeFigureOut">
              <a:rPr lang="en-US" smtClean="0"/>
              <a:pPr/>
              <a:t>5/4/2012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9B0B5-E54D-4C22-8BD6-E92B870A35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938C164-901D-45D3-8EB8-EB6D222118D9}" type="slidenum">
              <a:rPr lang="en-US"/>
              <a:pPr/>
              <a:t>47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25B0E22-E5CE-46C6-9346-1C6B84D97E70}" type="slidenum">
              <a:rPr lang="en-US"/>
              <a:pPr/>
              <a:t>48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CAA492-5194-40CF-BBD8-9147CD5A4261}"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AA492-5194-40CF-BBD8-9147CD5A4261}"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AA492-5194-40CF-BBD8-9147CD5A4261}"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AA492-5194-40CF-BBD8-9147CD5A4261}"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AA492-5194-40CF-BBD8-9147CD5A4261}"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CAA492-5194-40CF-BBD8-9147CD5A4261}"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CAA492-5194-40CF-BBD8-9147CD5A4261}"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CAA492-5194-40CF-BBD8-9147CD5A4261}"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AA492-5194-40CF-BBD8-9147CD5A4261}"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A492-5194-40CF-BBD8-9147CD5A4261}"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A492-5194-40CF-BBD8-9147CD5A4261}"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ADE72-503D-4D5B-99A8-F656559D0D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AA492-5194-40CF-BBD8-9147CD5A4261}" type="datetimeFigureOut">
              <a:rPr lang="en-US" smtClean="0"/>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ADE72-503D-4D5B-99A8-F656559D0D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imgres?imgurl=http://vanburenschools.schoolfusion.us/modules/groups/homepagefiles/cms/1606840/Image/school_bus.jpg&amp;imgrefurl=http://vanburenschools.schoolfusion.us/modules/cms/pages.phtml?pageid=185244&amp;SID&amp;usg=__GUvXpl-_Rl9s-Z1sR1z0N9e_Sfs=&amp;h=422&amp;w=400&amp;sz=57&amp;hl=en&amp;start=3&amp;sig2=PGqCuySCAC1TY8_qBuujGw&amp;zoom=1&amp;tbnid=qDk7E99oNyh6aM:&amp;tbnh=126&amp;tbnw=119&amp;ei=TxSMT9ieFoei8QSWlqnSCQ&amp;prev=/search?q=school+bus&amp;um=1&amp;hl=en&amp;sa=N&amp;gbv=2&amp;tbm=isch&amp;um=1&amp;itbs=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2/20/Am_I_not_a_man.jpg" TargetMode="Externa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Liberties and Civil Rights</a:t>
            </a:r>
            <a:endParaRPr lang="en-US" dirty="0"/>
          </a:p>
        </p:txBody>
      </p:sp>
      <p:sp>
        <p:nvSpPr>
          <p:cNvPr id="3" name="Subtitle 2"/>
          <p:cNvSpPr>
            <a:spLocks noGrp="1"/>
          </p:cNvSpPr>
          <p:nvPr>
            <p:ph type="subTitle" idx="1"/>
          </p:nvPr>
        </p:nvSpPr>
        <p:spPr/>
        <p:txBody>
          <a:bodyPr/>
          <a:lstStyle/>
          <a:p>
            <a:r>
              <a:rPr lang="en-US" dirty="0" smtClean="0"/>
              <a:t>AP U.S. Government &amp; Politics</a:t>
            </a:r>
          </a:p>
          <a:p>
            <a:r>
              <a:rPr lang="en-US" dirty="0" smtClean="0"/>
              <a:t>Unit 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John and Mary Beth Tinker</a:t>
            </a:r>
            <a:endParaRPr lang="en-US" dirty="0"/>
          </a:p>
        </p:txBody>
      </p:sp>
      <p:pic>
        <p:nvPicPr>
          <p:cNvPr id="1026" name="Picture 2" descr="http://silverchips.mbhs.edu/tn/12935/900/900"/>
          <p:cNvPicPr>
            <a:picLocks noChangeAspect="1" noChangeArrowheads="1"/>
          </p:cNvPicPr>
          <p:nvPr/>
        </p:nvPicPr>
        <p:blipFill>
          <a:blip r:embed="rId2" cstate="print"/>
          <a:srcRect/>
          <a:stretch>
            <a:fillRect/>
          </a:stretch>
        </p:blipFill>
        <p:spPr bwMode="auto">
          <a:xfrm>
            <a:off x="685800" y="1447800"/>
            <a:ext cx="7620000" cy="503842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Do students have rights at school?</a:t>
            </a:r>
            <a:endParaRPr lang="en-US" sz="3800" dirty="0"/>
          </a:p>
        </p:txBody>
      </p:sp>
      <p:sp>
        <p:nvSpPr>
          <p:cNvPr id="3" name="Content Placeholder 2"/>
          <p:cNvSpPr>
            <a:spLocks noGrp="1"/>
          </p:cNvSpPr>
          <p:nvPr>
            <p:ph idx="1"/>
          </p:nvPr>
        </p:nvSpPr>
        <p:spPr>
          <a:xfrm>
            <a:off x="0" y="990600"/>
            <a:ext cx="8915400" cy="5715000"/>
          </a:xfrm>
        </p:spPr>
        <p:txBody>
          <a:bodyPr>
            <a:normAutofit fontScale="70000" lnSpcReduction="20000"/>
          </a:bodyPr>
          <a:lstStyle/>
          <a:p>
            <a:pPr>
              <a:buNone/>
            </a:pPr>
            <a:r>
              <a:rPr lang="en-US" b="1" dirty="0" smtClean="0"/>
              <a:t>	</a:t>
            </a:r>
            <a:r>
              <a:rPr lang="en-US" sz="3700" i="1" dirty="0" smtClean="0"/>
              <a:t>First Amendment rights, applied in light of the special characteristics of the school environment, are available to teachers and students. </a:t>
            </a:r>
            <a:r>
              <a:rPr lang="en-US" sz="3700" b="1" i="1" dirty="0" smtClean="0"/>
              <a:t>It can hardly be argued that either students or teachers shed their constitutional rights to freedom of speech or expression at the schoolhouse gate</a:t>
            </a:r>
            <a:r>
              <a:rPr lang="en-US" sz="3700" i="1" dirty="0" smtClean="0"/>
              <a:t>….</a:t>
            </a:r>
          </a:p>
          <a:p>
            <a:pPr>
              <a:buNone/>
            </a:pPr>
            <a:r>
              <a:rPr lang="en-US" sz="3700" i="1" dirty="0" smtClean="0"/>
              <a:t>	 In order for…school officials to justify prohibition of a particular expression of opinion, [they] must be able to show that its action was caused by something more than a mere desire to avoid the discomfort and unpleasantness that always accompany an unpopular viewpoint. Certainly where there is no finding and no showing that engaging in the forbidden conduct would "materially and substantially interfere with the requirements of appropriate discipline in the operation of the school," the prohibition cannot be sustained.</a:t>
            </a:r>
          </a:p>
          <a:p>
            <a:pPr>
              <a:buNone/>
            </a:pPr>
            <a:endParaRPr lang="en-US" sz="1400" i="1" dirty="0" smtClean="0"/>
          </a:p>
          <a:p>
            <a:pPr>
              <a:buNone/>
            </a:pPr>
            <a:r>
              <a:rPr lang="en-US" i="1" dirty="0" smtClean="0"/>
              <a:t>						</a:t>
            </a:r>
            <a:r>
              <a:rPr lang="en-US" sz="3400" dirty="0" smtClean="0"/>
              <a:t>Mr. Justice Fortas</a:t>
            </a:r>
          </a:p>
          <a:p>
            <a:pPr>
              <a:buNone/>
            </a:pPr>
            <a:r>
              <a:rPr lang="en-US" sz="3400" i="1" dirty="0" smtClean="0"/>
              <a:t>						Tinker v. Des Moines </a:t>
            </a:r>
            <a:r>
              <a:rPr lang="en-US" sz="3400" dirty="0" smtClean="0"/>
              <a:t>(1969)</a:t>
            </a:r>
            <a:endParaRPr lang="en-US" sz="34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Gregory Lee Johnson</a:t>
            </a:r>
            <a:endParaRPr lang="en-US" dirty="0"/>
          </a:p>
        </p:txBody>
      </p:sp>
      <p:pic>
        <p:nvPicPr>
          <p:cNvPr id="28674" name="Picture 2" descr="http://law2.umkc.edu/faculty/projects/ftrials/conlaw/gjohnson.jpg"/>
          <p:cNvPicPr>
            <a:picLocks noChangeAspect="1" noChangeArrowheads="1"/>
          </p:cNvPicPr>
          <p:nvPr/>
        </p:nvPicPr>
        <p:blipFill>
          <a:blip r:embed="rId2" cstate="print"/>
          <a:srcRect/>
          <a:stretch>
            <a:fillRect/>
          </a:stretch>
        </p:blipFill>
        <p:spPr bwMode="auto">
          <a:xfrm>
            <a:off x="685799" y="1676400"/>
            <a:ext cx="7567443"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“Clear and Present Danger”</a:t>
            </a:r>
            <a:endParaRPr lang="en-US" sz="3800" dirty="0"/>
          </a:p>
        </p:txBody>
      </p:sp>
      <p:sp>
        <p:nvSpPr>
          <p:cNvPr id="3" name="Content Placeholder 2"/>
          <p:cNvSpPr>
            <a:spLocks noGrp="1"/>
          </p:cNvSpPr>
          <p:nvPr>
            <p:ph idx="1"/>
          </p:nvPr>
        </p:nvSpPr>
        <p:spPr>
          <a:xfrm>
            <a:off x="0" y="1143000"/>
            <a:ext cx="8915400" cy="5562600"/>
          </a:xfrm>
        </p:spPr>
        <p:txBody>
          <a:bodyPr>
            <a:normAutofit fontScale="92500" lnSpcReduction="20000"/>
          </a:bodyPr>
          <a:lstStyle/>
          <a:p>
            <a:pPr>
              <a:buNone/>
            </a:pPr>
            <a:r>
              <a:rPr lang="en-US" b="1" dirty="0" smtClean="0"/>
              <a:t>	</a:t>
            </a:r>
            <a:r>
              <a:rPr lang="en-US" i="1" dirty="0" smtClean="0"/>
              <a:t>But the character of every act depends upon the circumstances in which it is done. The most stringent protection of </a:t>
            </a:r>
            <a:r>
              <a:rPr lang="en-US" b="1" i="1" dirty="0" smtClean="0"/>
              <a:t>free speech would not protect a man in falsely shouting fire in a theatre and causing a panic</a:t>
            </a:r>
            <a:r>
              <a:rPr lang="en-US" i="1" dirty="0" smtClean="0"/>
              <a:t>. It does not even protect a man from an injunction against uttering words that may have all the effect of force. The question in every case is whether the words used are used in such circumstances and are of such a nature as </a:t>
            </a:r>
            <a:r>
              <a:rPr lang="en-US" b="1" i="1" dirty="0" smtClean="0"/>
              <a:t>to create a clear and present danger</a:t>
            </a:r>
            <a:r>
              <a:rPr lang="en-US" i="1" dirty="0" smtClean="0"/>
              <a:t> that they will bring about the substantive evils that Congress has a right to prevent. It is a question of proximity and degree. </a:t>
            </a:r>
          </a:p>
          <a:p>
            <a:pPr>
              <a:buNone/>
            </a:pPr>
            <a:r>
              <a:rPr lang="en-US" i="1" dirty="0" smtClean="0"/>
              <a:t>					</a:t>
            </a:r>
            <a:r>
              <a:rPr lang="en-US" sz="2800" dirty="0" smtClean="0"/>
              <a:t>Mr. Justice Holmes</a:t>
            </a:r>
          </a:p>
          <a:p>
            <a:pPr>
              <a:buNone/>
            </a:pPr>
            <a:r>
              <a:rPr lang="en-US" sz="2800" i="1" dirty="0" smtClean="0"/>
              <a:t>					</a:t>
            </a:r>
            <a:r>
              <a:rPr lang="en-US" sz="2800" i="1" dirty="0" err="1" smtClean="0"/>
              <a:t>Schenck</a:t>
            </a:r>
            <a:r>
              <a:rPr lang="en-US" sz="2800" i="1" dirty="0" smtClean="0"/>
              <a:t> v. United States </a:t>
            </a:r>
            <a:r>
              <a:rPr lang="en-US" sz="2800" dirty="0" smtClean="0"/>
              <a:t>(1919)</a:t>
            </a:r>
            <a:endParaRPr lang="en-US" sz="28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“Fighting Words”</a:t>
            </a:r>
            <a:endParaRPr lang="en-US" sz="3800" dirty="0"/>
          </a:p>
        </p:txBody>
      </p:sp>
      <p:sp>
        <p:nvSpPr>
          <p:cNvPr id="3" name="Content Placeholder 2"/>
          <p:cNvSpPr>
            <a:spLocks noGrp="1"/>
          </p:cNvSpPr>
          <p:nvPr>
            <p:ph idx="1"/>
          </p:nvPr>
        </p:nvSpPr>
        <p:spPr>
          <a:xfrm>
            <a:off x="0" y="1066800"/>
            <a:ext cx="8915400" cy="5638800"/>
          </a:xfrm>
        </p:spPr>
        <p:txBody>
          <a:bodyPr>
            <a:normAutofit fontScale="77500" lnSpcReduction="20000"/>
          </a:bodyPr>
          <a:lstStyle/>
          <a:p>
            <a:pPr>
              <a:buNone/>
            </a:pPr>
            <a:r>
              <a:rPr lang="en-US" b="1" dirty="0" smtClean="0"/>
              <a:t>	</a:t>
            </a:r>
            <a:r>
              <a:rPr lang="en-US" sz="3600" i="1" dirty="0" smtClean="0"/>
              <a:t>…[I]t is well understood that the right of free speech is not absolute at all times and under all circumstances. There are certain well-defined and narrowly limited classes of speech, the prevention and punishment of which have never been thought to raise any Constitutional problem. These include… insulting or </a:t>
            </a:r>
            <a:r>
              <a:rPr lang="en-US" sz="3600" b="1" i="1" dirty="0" smtClean="0"/>
              <a:t>"fighting" words – those which by their very utterance inflict injury or tend to incite an immediate breach of the peace.</a:t>
            </a:r>
            <a:r>
              <a:rPr lang="en-US" sz="3600" i="1" dirty="0" smtClean="0"/>
              <a:t> It has been well observed that such utterances are no essential part of any exposition of ideas, and are of such slight social value as a step to truth that any benefit that may be derived from them is clearly outweighed by the social interest in order and morality….</a:t>
            </a:r>
          </a:p>
          <a:p>
            <a:pPr>
              <a:buNone/>
            </a:pPr>
            <a:endParaRPr lang="en-US" sz="1200" i="1" dirty="0" smtClean="0"/>
          </a:p>
          <a:p>
            <a:pPr>
              <a:buNone/>
            </a:pPr>
            <a:r>
              <a:rPr lang="en-US" i="1" dirty="0" smtClean="0"/>
              <a:t>					</a:t>
            </a:r>
            <a:r>
              <a:rPr lang="en-US" sz="2800" dirty="0" smtClean="0"/>
              <a:t>Mr. Justice ___</a:t>
            </a:r>
          </a:p>
          <a:p>
            <a:pPr>
              <a:buNone/>
            </a:pPr>
            <a:r>
              <a:rPr lang="en-US" sz="2800" i="1" dirty="0" smtClean="0"/>
              <a:t>					</a:t>
            </a:r>
            <a:r>
              <a:rPr lang="en-US" sz="2800" i="1" dirty="0" err="1" smtClean="0"/>
              <a:t>Chaplinsky</a:t>
            </a:r>
            <a:r>
              <a:rPr lang="en-US" sz="2800" i="1" dirty="0" smtClean="0"/>
              <a:t> v. New Hampshire </a:t>
            </a:r>
            <a:r>
              <a:rPr lang="en-US" sz="2800" dirty="0" smtClean="0"/>
              <a:t>(1942)</a:t>
            </a:r>
            <a:endParaRPr lang="en-US" sz="28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Vulgarity or Obscenity?</a:t>
            </a:r>
            <a:endParaRPr lang="en-US" sz="3800" dirty="0"/>
          </a:p>
        </p:txBody>
      </p:sp>
      <p:sp>
        <p:nvSpPr>
          <p:cNvPr id="3" name="Content Placeholder 2"/>
          <p:cNvSpPr>
            <a:spLocks noGrp="1"/>
          </p:cNvSpPr>
          <p:nvPr>
            <p:ph idx="1"/>
          </p:nvPr>
        </p:nvSpPr>
        <p:spPr>
          <a:xfrm>
            <a:off x="0" y="1066800"/>
            <a:ext cx="8915400" cy="5638800"/>
          </a:xfrm>
        </p:spPr>
        <p:txBody>
          <a:bodyPr>
            <a:normAutofit fontScale="92500" lnSpcReduction="20000"/>
          </a:bodyPr>
          <a:lstStyle/>
          <a:p>
            <a:pPr>
              <a:buNone/>
            </a:pPr>
            <a:r>
              <a:rPr lang="en-US" b="1" dirty="0" smtClean="0"/>
              <a:t>	</a:t>
            </a:r>
            <a:r>
              <a:rPr lang="en-US" i="1" dirty="0" smtClean="0"/>
              <a:t>How is one to distinguish this from any other offensive word? Surely the State has no right to cleanse public debate to the point where it is grammatically palatable to the most squeamish among us.…For, while the particular four-letter word being litigated here is perhaps more distasteful than most others of its genre, it is nevertheless often true that </a:t>
            </a:r>
            <a:r>
              <a:rPr lang="en-US" b="1" i="1" dirty="0" smtClean="0"/>
              <a:t>one man's vulgarity is another's lyric.</a:t>
            </a:r>
            <a:r>
              <a:rPr lang="en-US" i="1" dirty="0" smtClean="0"/>
              <a:t> Indeed, we think it is largely because governmental officials cannot make principled distinctions in this area that the Constitution leaves matters of taste and style so largely to the individual. </a:t>
            </a:r>
            <a:endParaRPr lang="en-US" sz="3600" i="1" dirty="0" smtClean="0"/>
          </a:p>
          <a:p>
            <a:pPr>
              <a:buNone/>
            </a:pPr>
            <a:endParaRPr lang="en-US" sz="1200" i="1" dirty="0" smtClean="0"/>
          </a:p>
          <a:p>
            <a:pPr>
              <a:buNone/>
            </a:pPr>
            <a:r>
              <a:rPr lang="en-US" i="1" dirty="0" smtClean="0"/>
              <a:t>					</a:t>
            </a:r>
            <a:r>
              <a:rPr lang="en-US" sz="2800" dirty="0" smtClean="0"/>
              <a:t>Mr. Justice Harlan</a:t>
            </a:r>
          </a:p>
          <a:p>
            <a:pPr>
              <a:buNone/>
            </a:pPr>
            <a:r>
              <a:rPr lang="en-US" sz="2800" i="1" dirty="0" smtClean="0"/>
              <a:t>					Cohen v. California </a:t>
            </a:r>
            <a:r>
              <a:rPr lang="en-US" sz="2800" dirty="0" smtClean="0"/>
              <a:t>(1971)</a:t>
            </a:r>
            <a:endParaRPr lang="en-US" sz="28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228600"/>
            <a:ext cx="8229600" cy="685800"/>
          </a:xfrm>
        </p:spPr>
        <p:txBody>
          <a:bodyPr>
            <a:normAutofit fontScale="90000"/>
          </a:bodyPr>
          <a:lstStyle/>
          <a:p>
            <a:r>
              <a:rPr lang="en-US" i="1" dirty="0" smtClean="0"/>
              <a:t>Morse v. Frederick</a:t>
            </a:r>
          </a:p>
        </p:txBody>
      </p:sp>
      <p:pic>
        <p:nvPicPr>
          <p:cNvPr id="20483" name="Picture 2" descr="http://msnbcmedia1.msn.com/j/msnbc/Components/Photos/070316/070316_banner_hmed_6p.grid-6x2.jpg"/>
          <p:cNvPicPr>
            <a:picLocks noChangeAspect="1" noChangeArrowheads="1"/>
          </p:cNvPicPr>
          <p:nvPr/>
        </p:nvPicPr>
        <p:blipFill>
          <a:blip r:embed="rId2" cstate="print"/>
          <a:srcRect/>
          <a:stretch>
            <a:fillRect/>
          </a:stretch>
        </p:blipFill>
        <p:spPr bwMode="auto">
          <a:xfrm>
            <a:off x="990600" y="1143000"/>
            <a:ext cx="7239000" cy="54371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Religious Freedom</a:t>
            </a:r>
          </a:p>
        </p:txBody>
      </p:sp>
      <p:sp>
        <p:nvSpPr>
          <p:cNvPr id="9219" name="Content Placeholder 2"/>
          <p:cNvSpPr>
            <a:spLocks noGrp="1"/>
          </p:cNvSpPr>
          <p:nvPr>
            <p:ph idx="1"/>
          </p:nvPr>
        </p:nvSpPr>
        <p:spPr>
          <a:xfrm>
            <a:off x="228600" y="1600200"/>
            <a:ext cx="8534400" cy="4953000"/>
          </a:xfrm>
        </p:spPr>
        <p:txBody>
          <a:bodyPr/>
          <a:lstStyle/>
          <a:p>
            <a:pPr eaLnBrk="1" hangingPunct="1">
              <a:buFontTx/>
              <a:buNone/>
            </a:pPr>
            <a:r>
              <a:rPr lang="en-US" dirty="0" smtClean="0"/>
              <a:t>	</a:t>
            </a:r>
            <a:r>
              <a:rPr lang="en-US" u="sng" dirty="0" smtClean="0"/>
              <a:t>First Amendment</a:t>
            </a:r>
          </a:p>
          <a:p>
            <a:pPr eaLnBrk="1" hangingPunct="1">
              <a:buFontTx/>
              <a:buNone/>
            </a:pPr>
            <a:endParaRPr lang="en-US" sz="800" dirty="0" smtClean="0"/>
          </a:p>
          <a:p>
            <a:pPr eaLnBrk="1" hangingPunct="1">
              <a:buFontTx/>
              <a:buNone/>
            </a:pPr>
            <a:r>
              <a:rPr lang="en-US" b="1" i="1" dirty="0" smtClean="0"/>
              <a:t>	Congress shall make no law respecting an </a:t>
            </a:r>
            <a:r>
              <a:rPr lang="en-US" b="1" i="1" u="sng" dirty="0" smtClean="0"/>
              <a:t>establishment</a:t>
            </a:r>
            <a:r>
              <a:rPr lang="en-US" b="1" i="1" dirty="0" smtClean="0"/>
              <a:t> of religion, or prohibiting the </a:t>
            </a:r>
            <a:r>
              <a:rPr lang="en-US" b="1" i="1" u="sng" dirty="0" smtClean="0"/>
              <a:t>free exercise</a:t>
            </a:r>
            <a:r>
              <a:rPr lang="en-US" b="1" i="1" dirty="0" smtClean="0"/>
              <a:t> thereof</a:t>
            </a:r>
            <a:r>
              <a:rPr lang="en-US" i="1" dirty="0" smtClean="0"/>
              <a:t>; or abridging the freedom of speech, or of the press; or of the people peaceably to assemble, and to petition the Government for a redress of grievances.”</a:t>
            </a: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944562"/>
          </a:xfrm>
        </p:spPr>
        <p:txBody>
          <a:bodyPr>
            <a:noAutofit/>
          </a:bodyPr>
          <a:lstStyle/>
          <a:p>
            <a:r>
              <a:rPr lang="en-US" sz="3600" dirty="0" smtClean="0"/>
              <a:t>Which of the following do you think best defines the Establishment Clause?</a:t>
            </a:r>
          </a:p>
        </p:txBody>
      </p:sp>
      <p:sp>
        <p:nvSpPr>
          <p:cNvPr id="23555" name="Content Placeholder 2"/>
          <p:cNvSpPr>
            <a:spLocks noGrp="1"/>
          </p:cNvSpPr>
          <p:nvPr>
            <p:ph idx="1"/>
          </p:nvPr>
        </p:nvSpPr>
        <p:spPr>
          <a:xfrm>
            <a:off x="-152400" y="1371600"/>
            <a:ext cx="9144000" cy="5334000"/>
          </a:xfrm>
        </p:spPr>
        <p:txBody>
          <a:bodyPr>
            <a:normAutofit/>
          </a:bodyPr>
          <a:lstStyle/>
          <a:p>
            <a:pPr lvl="1"/>
            <a:r>
              <a:rPr lang="en-US" b="1" i="1" dirty="0" smtClean="0">
                <a:latin typeface="Calibri" pitchFamily="34" charset="0"/>
              </a:rPr>
              <a:t>The Establishment Clause means the government can’t support any one specific religion, but it can certainly support religion in general</a:t>
            </a:r>
          </a:p>
          <a:p>
            <a:pPr lvl="2"/>
            <a:r>
              <a:rPr lang="en-US" i="1" dirty="0" smtClean="0">
                <a:latin typeface="Calibri" pitchFamily="34" charset="0"/>
              </a:rPr>
              <a:t>For example, it’s OK that our money has the words “In God We Trust” on it, or it’s OK if Congress provides funds to religious charities as long as it doesn’t exclude certain ones</a:t>
            </a:r>
          </a:p>
          <a:p>
            <a:pPr lvl="1"/>
            <a:r>
              <a:rPr lang="en-US" b="1" i="1" dirty="0" smtClean="0">
                <a:latin typeface="Calibri" pitchFamily="34" charset="0"/>
              </a:rPr>
              <a:t>The Establishment Clause means the government must remove any perceived support of religion</a:t>
            </a:r>
          </a:p>
          <a:p>
            <a:pPr lvl="2"/>
            <a:r>
              <a:rPr lang="en-US" i="1" dirty="0" smtClean="0">
                <a:latin typeface="Calibri" pitchFamily="34" charset="0"/>
              </a:rPr>
              <a:t>For example, Congress should remove the words “In God We Trust” because that implies an endorsement of a belief in God, or a city should never put a Christmas tree on its property because that implies an endorsement of Christianity</a:t>
            </a:r>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School Bus Case</a:t>
            </a:r>
            <a:endParaRPr lang="en-US" sz="3800" dirty="0"/>
          </a:p>
        </p:txBody>
      </p:sp>
      <p:sp>
        <p:nvSpPr>
          <p:cNvPr id="3" name="Content Placeholder 2"/>
          <p:cNvSpPr>
            <a:spLocks noGrp="1"/>
          </p:cNvSpPr>
          <p:nvPr>
            <p:ph idx="1"/>
          </p:nvPr>
        </p:nvSpPr>
        <p:spPr>
          <a:xfrm>
            <a:off x="0" y="990600"/>
            <a:ext cx="8915400" cy="5562600"/>
          </a:xfrm>
        </p:spPr>
        <p:txBody>
          <a:bodyPr>
            <a:normAutofit fontScale="70000" lnSpcReduction="20000"/>
          </a:bodyPr>
          <a:lstStyle/>
          <a:p>
            <a:pPr>
              <a:buNone/>
            </a:pPr>
            <a:r>
              <a:rPr lang="en-US" b="1" dirty="0" smtClean="0"/>
              <a:t>	</a:t>
            </a:r>
            <a:r>
              <a:rPr lang="en-US" i="1" dirty="0" smtClean="0"/>
              <a:t>We cannot say that the First Amendment prohibits New Jersey from spending tax-raised funds to pay the bus fares of parochial school pupils as a part of a general program under which it pays the fares of pupils attending public and other schools. It is undoubtedly true that children are helped to get to church schools….[S]</a:t>
            </a:r>
            <a:r>
              <a:rPr lang="en-US" i="1" dirty="0" err="1" smtClean="0"/>
              <a:t>tate</a:t>
            </a:r>
            <a:r>
              <a:rPr lang="en-US" i="1" dirty="0" smtClean="0"/>
              <a:t>-paid policemen, detailed to protect children going to and from church schools from the very real hazards of traffic, would serve much the same purpose and accomplish much the same result as state provisions intended to guarantee free transportation of a kind which the state deems to be best for the school children's welfare….Similarly, parents might be reluctant to permit their children to attend schools which the state had cut off from such general government services as ordinary police and fire protection, connections for sewage disposal, public highways and sidewalks. Of course, cutting off church schools from these services so separate and so indisputably marked off from the religious function would make it far more difficult for the schools to operate. But such is obviously not the purpose of the First Amendment. </a:t>
            </a:r>
            <a:endParaRPr lang="en-US" sz="3600" i="1" dirty="0" smtClean="0"/>
          </a:p>
          <a:p>
            <a:pPr>
              <a:buNone/>
            </a:pPr>
            <a:endParaRPr lang="en-US" sz="1200" i="1" dirty="0" smtClean="0"/>
          </a:p>
          <a:p>
            <a:pPr>
              <a:buNone/>
            </a:pPr>
            <a:r>
              <a:rPr lang="en-US" i="1" dirty="0" smtClean="0"/>
              <a:t>					</a:t>
            </a:r>
            <a:r>
              <a:rPr lang="en-US" sz="2800" dirty="0" smtClean="0"/>
              <a:t>Mr. Justice Black</a:t>
            </a:r>
          </a:p>
          <a:p>
            <a:pPr>
              <a:buNone/>
            </a:pPr>
            <a:r>
              <a:rPr lang="en-US" sz="2800" i="1" dirty="0" smtClean="0"/>
              <a:t>					Everson v. Board of Education </a:t>
            </a:r>
            <a:r>
              <a:rPr lang="en-US" sz="2800" dirty="0" smtClean="0"/>
              <a:t>(1947)</a:t>
            </a:r>
            <a:endParaRPr lang="en-US" sz="2800" i="1" dirty="0"/>
          </a:p>
        </p:txBody>
      </p:sp>
      <p:pic>
        <p:nvPicPr>
          <p:cNvPr id="1026" name="Picture 2" descr="http://t3.gstatic.com/images?q=tbn:ANd9GcQCXrzGmdj4OgJ6_fU_rMEvCYcJqZYisyggqQmaEC-OUZTZMNzCyUQWgAc">
            <a:hlinkClick r:id="rId2"/>
          </p:cNvPr>
          <p:cNvPicPr>
            <a:picLocks noChangeAspect="1" noChangeArrowheads="1"/>
          </p:cNvPicPr>
          <p:nvPr/>
        </p:nvPicPr>
        <p:blipFill>
          <a:blip r:embed="rId3" cstate="print"/>
          <a:srcRect/>
          <a:stretch>
            <a:fillRect/>
          </a:stretch>
        </p:blipFill>
        <p:spPr bwMode="auto">
          <a:xfrm>
            <a:off x="2362200" y="5410200"/>
            <a:ext cx="1133475" cy="12001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Latin and the Law</a:t>
            </a:r>
            <a:endParaRPr lang="en-US" dirty="0"/>
          </a:p>
        </p:txBody>
      </p:sp>
      <p:sp>
        <p:nvSpPr>
          <p:cNvPr id="3" name="Content Placeholder 2"/>
          <p:cNvSpPr>
            <a:spLocks noGrp="1"/>
          </p:cNvSpPr>
          <p:nvPr>
            <p:ph idx="1"/>
          </p:nvPr>
        </p:nvSpPr>
        <p:spPr>
          <a:xfrm>
            <a:off x="457200" y="1066800"/>
            <a:ext cx="8229600" cy="5562600"/>
          </a:xfrm>
        </p:spPr>
        <p:txBody>
          <a:bodyPr/>
          <a:lstStyle/>
          <a:p>
            <a:r>
              <a:rPr lang="en-US" dirty="0" smtClean="0"/>
              <a:t>stare </a:t>
            </a:r>
            <a:r>
              <a:rPr lang="en-US" dirty="0" err="1" smtClean="0"/>
              <a:t>decisis</a:t>
            </a:r>
            <a:endParaRPr lang="en-US" dirty="0" smtClean="0"/>
          </a:p>
          <a:p>
            <a:r>
              <a:rPr lang="en-US" dirty="0" smtClean="0"/>
              <a:t>in loco parentis</a:t>
            </a:r>
          </a:p>
          <a:p>
            <a:r>
              <a:rPr lang="en-US" dirty="0" err="1" smtClean="0"/>
              <a:t>parens</a:t>
            </a:r>
            <a:r>
              <a:rPr lang="en-US" dirty="0" smtClean="0"/>
              <a:t> </a:t>
            </a:r>
            <a:r>
              <a:rPr lang="en-US" dirty="0" err="1" smtClean="0"/>
              <a:t>patriae</a:t>
            </a:r>
            <a:endParaRPr lang="en-US" dirty="0" smtClean="0"/>
          </a:p>
          <a:p>
            <a:r>
              <a:rPr lang="en-US" dirty="0" smtClean="0"/>
              <a:t>ipso facto</a:t>
            </a:r>
          </a:p>
          <a:p>
            <a:r>
              <a:rPr lang="en-US" dirty="0" smtClean="0"/>
              <a:t>de facto</a:t>
            </a:r>
          </a:p>
          <a:p>
            <a:r>
              <a:rPr lang="en-US" dirty="0" smtClean="0"/>
              <a:t>de jure</a:t>
            </a:r>
          </a:p>
          <a:p>
            <a:r>
              <a:rPr lang="en-US" dirty="0" smtClean="0"/>
              <a:t>quid pro quo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School Prayer</a:t>
            </a:r>
            <a:endParaRPr lang="en-US" sz="3800" dirty="0"/>
          </a:p>
        </p:txBody>
      </p:sp>
      <p:sp>
        <p:nvSpPr>
          <p:cNvPr id="3" name="Content Placeholder 2"/>
          <p:cNvSpPr>
            <a:spLocks noGrp="1"/>
          </p:cNvSpPr>
          <p:nvPr>
            <p:ph idx="1"/>
          </p:nvPr>
        </p:nvSpPr>
        <p:spPr>
          <a:xfrm>
            <a:off x="0" y="990600"/>
            <a:ext cx="8915400" cy="5638800"/>
          </a:xfrm>
        </p:spPr>
        <p:txBody>
          <a:bodyPr>
            <a:normAutofit fontScale="85000" lnSpcReduction="20000"/>
          </a:bodyPr>
          <a:lstStyle/>
          <a:p>
            <a:pPr>
              <a:buNone/>
            </a:pPr>
            <a:r>
              <a:rPr lang="en-US" b="1" dirty="0" smtClean="0"/>
              <a:t>	</a:t>
            </a:r>
            <a:r>
              <a:rPr lang="en-US" sz="3600" i="1" dirty="0" smtClean="0"/>
              <a:t>We think that, by using its public school system to encourage recitation of the Regents' prayer, the State of New York has adopted a practice wholly inconsistent with the Establishment Clause…. Neither the fact that the prayer may be denominationally neutral nor the fact that its observance on the part of the students is voluntary can serve to free it from the limitations of the Establishment Clause, as it might from the Free Exercise Clause, of the First Amendment, both of which are operative against the States by virtue of the Fourteenth Amendment.</a:t>
            </a:r>
          </a:p>
          <a:p>
            <a:pPr>
              <a:buNone/>
            </a:pPr>
            <a:endParaRPr lang="en-US" sz="1200" i="1" dirty="0" smtClean="0"/>
          </a:p>
          <a:p>
            <a:pPr>
              <a:buNone/>
            </a:pPr>
            <a:r>
              <a:rPr lang="en-US" i="1" dirty="0" smtClean="0"/>
              <a:t>						</a:t>
            </a:r>
            <a:r>
              <a:rPr lang="en-US" sz="2800" dirty="0" smtClean="0"/>
              <a:t>Mr. Justice Black</a:t>
            </a:r>
          </a:p>
          <a:p>
            <a:pPr>
              <a:buNone/>
            </a:pPr>
            <a:r>
              <a:rPr lang="en-US" sz="2800" i="1" dirty="0" smtClean="0"/>
              <a:t>						Engel v. Vitale </a:t>
            </a:r>
            <a:r>
              <a:rPr lang="en-US" sz="2800" dirty="0" smtClean="0"/>
              <a:t>(1962)</a:t>
            </a:r>
            <a:endParaRPr lang="en-US" sz="28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School Prayer</a:t>
            </a:r>
            <a:endParaRPr lang="en-US" sz="3800" dirty="0"/>
          </a:p>
        </p:txBody>
      </p:sp>
      <p:sp>
        <p:nvSpPr>
          <p:cNvPr id="3" name="Content Placeholder 2"/>
          <p:cNvSpPr>
            <a:spLocks noGrp="1"/>
          </p:cNvSpPr>
          <p:nvPr>
            <p:ph idx="1"/>
          </p:nvPr>
        </p:nvSpPr>
        <p:spPr>
          <a:xfrm>
            <a:off x="0" y="990600"/>
            <a:ext cx="8915400" cy="5638800"/>
          </a:xfrm>
        </p:spPr>
        <p:txBody>
          <a:bodyPr>
            <a:normAutofit fontScale="92500" lnSpcReduction="20000"/>
          </a:bodyPr>
          <a:lstStyle/>
          <a:p>
            <a:pPr>
              <a:buNone/>
            </a:pPr>
            <a:r>
              <a:rPr lang="en-US" b="1" dirty="0" smtClean="0"/>
              <a:t>	</a:t>
            </a:r>
            <a:r>
              <a:rPr lang="en-US" sz="3600" i="1" dirty="0" smtClean="0"/>
              <a:t>It makes no sense to say that Alabama has "endorsed prayer" by merely enacting a new statute "to specify expressly that voluntary prayer is one of the authorized activities during a moment of silence." To suggest that a moment-of-silence statute that includes the word "prayer" unconstitutionally endorses religion, while one that simply provides for a moment of silence does not, manifests not neutrality, but hostility, toward religion. </a:t>
            </a:r>
          </a:p>
          <a:p>
            <a:pPr>
              <a:buNone/>
            </a:pPr>
            <a:endParaRPr lang="en-US" sz="1200" i="1" dirty="0" smtClean="0"/>
          </a:p>
          <a:p>
            <a:pPr>
              <a:buNone/>
            </a:pPr>
            <a:r>
              <a:rPr lang="en-US" i="1" dirty="0" smtClean="0"/>
              <a:t>					</a:t>
            </a:r>
            <a:r>
              <a:rPr lang="en-US" sz="2600" dirty="0" smtClean="0"/>
              <a:t>Mr. Chief Justice Burger (dissenting)</a:t>
            </a:r>
          </a:p>
          <a:p>
            <a:pPr>
              <a:buNone/>
            </a:pPr>
            <a:r>
              <a:rPr lang="en-US" sz="2600" i="1" dirty="0" smtClean="0"/>
              <a:t>					Wallace v. </a:t>
            </a:r>
            <a:r>
              <a:rPr lang="en-US" sz="2600" i="1" dirty="0" err="1" smtClean="0"/>
              <a:t>Jaffree</a:t>
            </a:r>
            <a:r>
              <a:rPr lang="en-US" sz="2600" i="1" dirty="0" smtClean="0"/>
              <a:t> </a:t>
            </a:r>
            <a:r>
              <a:rPr lang="en-US" sz="2600" dirty="0" smtClean="0"/>
              <a:t>(1985)</a:t>
            </a:r>
            <a:endParaRPr lang="en-US" sz="260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rlv.zcache.com/tests_prayer_button-p145058663116504304en8go_400.jpg"/>
          <p:cNvPicPr>
            <a:picLocks noChangeAspect="1" noChangeArrowheads="1"/>
          </p:cNvPicPr>
          <p:nvPr/>
        </p:nvPicPr>
        <p:blipFill>
          <a:blip r:embed="rId2" cstate="print"/>
          <a:srcRect/>
          <a:stretch>
            <a:fillRect/>
          </a:stretch>
        </p:blipFill>
        <p:spPr bwMode="auto">
          <a:xfrm>
            <a:off x="533400" y="4038600"/>
            <a:ext cx="2819400" cy="2819400"/>
          </a:xfrm>
          <a:prstGeom prst="rect">
            <a:avLst/>
          </a:prstGeom>
          <a:noFill/>
        </p:spPr>
      </p:pic>
      <p:sp>
        <p:nvSpPr>
          <p:cNvPr id="2" name="Title 1"/>
          <p:cNvSpPr>
            <a:spLocks noGrp="1"/>
          </p:cNvSpPr>
          <p:nvPr>
            <p:ph type="title"/>
          </p:nvPr>
        </p:nvSpPr>
        <p:spPr>
          <a:xfrm>
            <a:off x="228600" y="228600"/>
            <a:ext cx="8686800" cy="685800"/>
          </a:xfrm>
        </p:spPr>
        <p:txBody>
          <a:bodyPr>
            <a:normAutofit/>
          </a:bodyPr>
          <a:lstStyle/>
          <a:p>
            <a:r>
              <a:rPr lang="en-US" sz="3800" dirty="0" smtClean="0"/>
              <a:t>School Prayer</a:t>
            </a:r>
            <a:endParaRPr lang="en-US" sz="3800" dirty="0"/>
          </a:p>
        </p:txBody>
      </p:sp>
      <p:sp>
        <p:nvSpPr>
          <p:cNvPr id="3" name="Content Placeholder 2"/>
          <p:cNvSpPr>
            <a:spLocks noGrp="1"/>
          </p:cNvSpPr>
          <p:nvPr>
            <p:ph idx="1"/>
          </p:nvPr>
        </p:nvSpPr>
        <p:spPr>
          <a:xfrm>
            <a:off x="0" y="990600"/>
            <a:ext cx="8915400" cy="5410200"/>
          </a:xfrm>
        </p:spPr>
        <p:txBody>
          <a:bodyPr>
            <a:normAutofit fontScale="92500"/>
          </a:bodyPr>
          <a:lstStyle/>
          <a:p>
            <a:pPr>
              <a:buNone/>
            </a:pPr>
            <a:r>
              <a:rPr lang="en-US" b="1" dirty="0" smtClean="0"/>
              <a:t>	</a:t>
            </a:r>
            <a:r>
              <a:rPr lang="en-US" i="1" dirty="0" smtClean="0"/>
              <a:t>With all respect, I think the Court has misapplied a great constitutional principle. I cannot see how an "official religion" is established by letting those who want to say a prayer say it. On the contrary, I think that to deny the wish of these school children to join in reciting this prayer is to deny them the opportunity of sharing in the spiritual heritage of our Nation.</a:t>
            </a:r>
          </a:p>
          <a:p>
            <a:pPr>
              <a:buNone/>
            </a:pPr>
            <a:endParaRPr lang="en-US" sz="3600" i="1" dirty="0" smtClean="0"/>
          </a:p>
          <a:p>
            <a:pPr>
              <a:buNone/>
            </a:pPr>
            <a:endParaRPr lang="en-US" sz="1200" i="1" dirty="0" smtClean="0"/>
          </a:p>
          <a:p>
            <a:pPr>
              <a:buNone/>
            </a:pPr>
            <a:r>
              <a:rPr lang="en-US" i="1" dirty="0" smtClean="0"/>
              <a:t>					</a:t>
            </a:r>
            <a:r>
              <a:rPr lang="en-US" sz="2800" dirty="0" smtClean="0"/>
              <a:t>Mr. Justice Stewart (dissenting)</a:t>
            </a:r>
          </a:p>
          <a:p>
            <a:pPr>
              <a:buNone/>
            </a:pPr>
            <a:r>
              <a:rPr lang="en-US" sz="2800" i="1" dirty="0" smtClean="0"/>
              <a:t>					Engel v. Vitale </a:t>
            </a:r>
            <a:r>
              <a:rPr lang="en-US" sz="2800" dirty="0" smtClean="0"/>
              <a:t>(1962)</a:t>
            </a:r>
            <a:endParaRPr lang="en-US" sz="28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The “</a:t>
            </a:r>
            <a:r>
              <a:rPr lang="en-US" sz="3800" i="1" dirty="0" smtClean="0"/>
              <a:t>Lemon</a:t>
            </a:r>
            <a:r>
              <a:rPr lang="en-US" sz="3800" dirty="0" smtClean="0"/>
              <a:t> Test”</a:t>
            </a:r>
            <a:endParaRPr lang="en-US" sz="3800" dirty="0"/>
          </a:p>
        </p:txBody>
      </p:sp>
      <p:sp>
        <p:nvSpPr>
          <p:cNvPr id="3" name="Content Placeholder 2"/>
          <p:cNvSpPr>
            <a:spLocks noGrp="1"/>
          </p:cNvSpPr>
          <p:nvPr>
            <p:ph idx="1"/>
          </p:nvPr>
        </p:nvSpPr>
        <p:spPr>
          <a:xfrm>
            <a:off x="0" y="990600"/>
            <a:ext cx="8915400" cy="5638800"/>
          </a:xfrm>
        </p:spPr>
        <p:txBody>
          <a:bodyPr>
            <a:normAutofit fontScale="77500" lnSpcReduction="20000"/>
          </a:bodyPr>
          <a:lstStyle/>
          <a:p>
            <a:pPr>
              <a:buNone/>
            </a:pPr>
            <a:r>
              <a:rPr lang="en-US" i="1" dirty="0" smtClean="0"/>
              <a:t>	</a:t>
            </a:r>
            <a:r>
              <a:rPr lang="en-US" sz="3500" i="1" dirty="0" smtClean="0"/>
              <a:t>In the absence of precisely stated constitutional prohibitions, we must draw lines with reference to the three main evils against which the Establishment Clause was intended to afford protection: "sponsorship, financial support, and active involvement of the [government] in religious activity."</a:t>
            </a:r>
          </a:p>
          <a:p>
            <a:pPr>
              <a:buNone/>
            </a:pPr>
            <a:r>
              <a:rPr lang="en-US" sz="3500" i="1" dirty="0" smtClean="0"/>
              <a:t>	Every analysis in this area must begin with consideration of the cumulative criteria developed by the Court over many years. </a:t>
            </a:r>
            <a:r>
              <a:rPr lang="en-US" sz="3500" b="1" i="1" dirty="0" smtClean="0"/>
              <a:t>Three such tests may be gleaned from our cases. First, the statute must have a secular legislative purpose; second, its principal or primary effect must be one that neither advances nor inhibits religion; finally, the statute must not foster "an excessive government entanglement with religion." </a:t>
            </a:r>
            <a:endParaRPr lang="en-US" sz="3500" i="1" dirty="0" smtClean="0"/>
          </a:p>
          <a:p>
            <a:pPr>
              <a:buNone/>
            </a:pPr>
            <a:endParaRPr lang="en-US" sz="1200" i="1" dirty="0" smtClean="0"/>
          </a:p>
          <a:p>
            <a:pPr>
              <a:buNone/>
            </a:pPr>
            <a:r>
              <a:rPr lang="en-US" i="1" dirty="0" smtClean="0"/>
              <a:t>						</a:t>
            </a:r>
            <a:r>
              <a:rPr lang="en-US" sz="2800" dirty="0" smtClean="0"/>
              <a:t>Mr. Chief Justice Burger</a:t>
            </a:r>
          </a:p>
          <a:p>
            <a:pPr>
              <a:buNone/>
            </a:pPr>
            <a:r>
              <a:rPr lang="en-US" sz="2800" i="1" dirty="0" smtClean="0"/>
              <a:t>						Lemon v. </a:t>
            </a:r>
            <a:r>
              <a:rPr lang="en-US" sz="2800" i="1" dirty="0" err="1" smtClean="0"/>
              <a:t>Kurtzman</a:t>
            </a:r>
            <a:r>
              <a:rPr lang="en-US" sz="2800" i="1" dirty="0" smtClean="0"/>
              <a:t> </a:t>
            </a:r>
            <a:r>
              <a:rPr lang="en-US" sz="2800" dirty="0" smtClean="0"/>
              <a:t>(1971)</a:t>
            </a:r>
            <a:endParaRPr lang="en-US" sz="28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457200" y="274638"/>
            <a:ext cx="8229600" cy="868362"/>
          </a:xfrm>
        </p:spPr>
        <p:txBody>
          <a:bodyPr/>
          <a:lstStyle/>
          <a:p>
            <a:r>
              <a:rPr lang="en-US" dirty="0" smtClean="0"/>
              <a:t>Deciding Free-Exercise Cases</a:t>
            </a:r>
          </a:p>
        </p:txBody>
      </p:sp>
      <p:pic>
        <p:nvPicPr>
          <p:cNvPr id="30723" name="Picture 2" descr="http://www.wallstreetoasis.com/files/images/Scales%20of%20Justice.gif"/>
          <p:cNvPicPr>
            <a:picLocks noChangeAspect="1" noChangeArrowheads="1"/>
          </p:cNvPicPr>
          <p:nvPr/>
        </p:nvPicPr>
        <p:blipFill>
          <a:blip r:embed="rId2" cstate="print"/>
          <a:srcRect/>
          <a:stretch>
            <a:fillRect/>
          </a:stretch>
        </p:blipFill>
        <p:spPr bwMode="auto">
          <a:xfrm>
            <a:off x="1143000" y="1295400"/>
            <a:ext cx="6858000" cy="5011738"/>
          </a:xfrm>
          <a:prstGeom prst="rect">
            <a:avLst/>
          </a:prstGeom>
          <a:noFill/>
          <a:ln w="9525">
            <a:noFill/>
            <a:miter lim="800000"/>
            <a:headEnd/>
            <a:tailEnd/>
          </a:ln>
        </p:spPr>
      </p:pic>
      <p:sp>
        <p:nvSpPr>
          <p:cNvPr id="30724" name="TextBox 5"/>
          <p:cNvSpPr txBox="1">
            <a:spLocks noChangeArrowheads="1"/>
          </p:cNvSpPr>
          <p:nvPr/>
        </p:nvSpPr>
        <p:spPr bwMode="auto">
          <a:xfrm>
            <a:off x="762000" y="3276600"/>
            <a:ext cx="3124200" cy="830263"/>
          </a:xfrm>
          <a:prstGeom prst="rect">
            <a:avLst/>
          </a:prstGeom>
          <a:solidFill>
            <a:schemeClr val="bg1"/>
          </a:solidFill>
          <a:ln w="9525">
            <a:noFill/>
            <a:miter lim="800000"/>
            <a:headEnd/>
            <a:tailEnd/>
          </a:ln>
        </p:spPr>
        <p:txBody>
          <a:bodyPr>
            <a:spAutoFit/>
          </a:bodyPr>
          <a:lstStyle/>
          <a:p>
            <a:pPr algn="ctr"/>
            <a:r>
              <a:rPr lang="en-US" sz="2400" b="1" dirty="0">
                <a:solidFill>
                  <a:srgbClr val="FF0000"/>
                </a:solidFill>
              </a:rPr>
              <a:t>Freedom to Practice One’s Religion</a:t>
            </a:r>
          </a:p>
        </p:txBody>
      </p:sp>
      <p:sp>
        <p:nvSpPr>
          <p:cNvPr id="30725" name="TextBox 6"/>
          <p:cNvSpPr txBox="1">
            <a:spLocks noChangeArrowheads="1"/>
          </p:cNvSpPr>
          <p:nvPr/>
        </p:nvSpPr>
        <p:spPr bwMode="auto">
          <a:xfrm>
            <a:off x="5181600" y="4191000"/>
            <a:ext cx="3124200" cy="830263"/>
          </a:xfrm>
          <a:prstGeom prst="rect">
            <a:avLst/>
          </a:prstGeom>
          <a:solidFill>
            <a:schemeClr val="bg1"/>
          </a:solidFill>
          <a:ln w="9525">
            <a:noFill/>
            <a:miter lim="800000"/>
            <a:headEnd/>
            <a:tailEnd/>
          </a:ln>
        </p:spPr>
        <p:txBody>
          <a:bodyPr>
            <a:spAutoFit/>
          </a:bodyPr>
          <a:lstStyle/>
          <a:p>
            <a:pPr algn="ctr"/>
            <a:r>
              <a:rPr lang="en-US" sz="2400" b="1">
                <a:solidFill>
                  <a:srgbClr val="FF0000"/>
                </a:solidFill>
              </a:rPr>
              <a:t>Government’s Compelling Interest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Work on the Sabbath</a:t>
            </a:r>
            <a:endParaRPr lang="en-US" sz="3800" dirty="0"/>
          </a:p>
        </p:txBody>
      </p:sp>
      <p:sp>
        <p:nvSpPr>
          <p:cNvPr id="3" name="Content Placeholder 2"/>
          <p:cNvSpPr>
            <a:spLocks noGrp="1"/>
          </p:cNvSpPr>
          <p:nvPr>
            <p:ph idx="1"/>
          </p:nvPr>
        </p:nvSpPr>
        <p:spPr>
          <a:xfrm>
            <a:off x="0" y="990600"/>
            <a:ext cx="8915400" cy="5715000"/>
          </a:xfrm>
        </p:spPr>
        <p:txBody>
          <a:bodyPr>
            <a:normAutofit fontScale="77500" lnSpcReduction="20000"/>
          </a:bodyPr>
          <a:lstStyle/>
          <a:p>
            <a:pPr>
              <a:buNone/>
            </a:pPr>
            <a:r>
              <a:rPr lang="en-US" b="1" dirty="0" smtClean="0"/>
              <a:t>	</a:t>
            </a:r>
            <a:r>
              <a:rPr lang="en-US" sz="3600" i="1" dirty="0" smtClean="0"/>
              <a:t>We turn </a:t>
            </a:r>
            <a:r>
              <a:rPr lang="en-US" sz="3600" i="1" u="sng" dirty="0" smtClean="0"/>
              <a:t>first</a:t>
            </a:r>
            <a:r>
              <a:rPr lang="en-US" sz="3600" i="1" dirty="0" smtClean="0"/>
              <a:t> to the question whether the disqualification for benefits imposes </a:t>
            </a:r>
            <a:r>
              <a:rPr lang="en-US" sz="3600" b="1" i="1" dirty="0" smtClean="0"/>
              <a:t>any burden on the free exercise of [</a:t>
            </a:r>
            <a:r>
              <a:rPr lang="en-US" sz="3600" b="1" i="1" dirty="0" err="1" smtClean="0"/>
              <a:t>Verner’s</a:t>
            </a:r>
            <a:r>
              <a:rPr lang="en-US" sz="3600" b="1" i="1" dirty="0" smtClean="0"/>
              <a:t>] religion</a:t>
            </a:r>
            <a:r>
              <a:rPr lang="en-US" sz="3600" i="1" dirty="0" smtClean="0"/>
              <a:t>….Here not only is it apparent that [the] declared ineligibility for benefits derives solely from the practice of her religion, but the pressure upon her to forego that practice is unmistakable. The [previous court’s] ruling forces her to choose between following the precepts of her religion and forfeiting benefits, on the one hand, and abandoning one of the precepts of her religion in order to accept work, on the other hand. Governmental imposition of such a choice puts the same kind of burden upon the free exercise of religion as would a fine imposed against appellant for her Saturday worship. </a:t>
            </a:r>
          </a:p>
          <a:p>
            <a:pPr>
              <a:buNone/>
            </a:pPr>
            <a:endParaRPr lang="en-US" sz="1200" i="1" dirty="0" smtClean="0"/>
          </a:p>
          <a:p>
            <a:pPr>
              <a:buNone/>
            </a:pPr>
            <a:r>
              <a:rPr lang="en-US" i="1" dirty="0" smtClean="0"/>
              <a:t>						</a:t>
            </a:r>
            <a:r>
              <a:rPr lang="en-US" sz="3400" dirty="0" smtClean="0"/>
              <a:t>Mr. Justice Brennan</a:t>
            </a:r>
          </a:p>
          <a:p>
            <a:pPr>
              <a:buNone/>
            </a:pPr>
            <a:r>
              <a:rPr lang="en-US" sz="3400" i="1" dirty="0" smtClean="0"/>
              <a:t>						</a:t>
            </a:r>
            <a:r>
              <a:rPr lang="en-US" sz="3400" i="1" dirty="0" err="1" smtClean="0"/>
              <a:t>Sherbert</a:t>
            </a:r>
            <a:r>
              <a:rPr lang="en-US" sz="3400" i="1" dirty="0" smtClean="0"/>
              <a:t> v. </a:t>
            </a:r>
            <a:r>
              <a:rPr lang="en-US" sz="3400" i="1" dirty="0" err="1" smtClean="0"/>
              <a:t>Verner</a:t>
            </a:r>
            <a:r>
              <a:rPr lang="en-US" sz="3400" i="1" dirty="0" smtClean="0"/>
              <a:t> </a:t>
            </a:r>
            <a:r>
              <a:rPr lang="en-US" sz="3400" dirty="0" smtClean="0"/>
              <a:t>(1963)</a:t>
            </a:r>
            <a:endParaRPr lang="en-US" sz="34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Work on the Sabbath</a:t>
            </a:r>
            <a:endParaRPr lang="en-US" sz="3800" dirty="0"/>
          </a:p>
        </p:txBody>
      </p:sp>
      <p:sp>
        <p:nvSpPr>
          <p:cNvPr id="3" name="Content Placeholder 2"/>
          <p:cNvSpPr>
            <a:spLocks noGrp="1"/>
          </p:cNvSpPr>
          <p:nvPr>
            <p:ph idx="1"/>
          </p:nvPr>
        </p:nvSpPr>
        <p:spPr>
          <a:xfrm>
            <a:off x="0" y="990600"/>
            <a:ext cx="8915400" cy="5715000"/>
          </a:xfrm>
        </p:spPr>
        <p:txBody>
          <a:bodyPr>
            <a:normAutofit fontScale="92500" lnSpcReduction="20000"/>
          </a:bodyPr>
          <a:lstStyle/>
          <a:p>
            <a:pPr>
              <a:buNone/>
            </a:pPr>
            <a:r>
              <a:rPr lang="en-US" b="1" dirty="0" smtClean="0"/>
              <a:t>	</a:t>
            </a:r>
            <a:r>
              <a:rPr lang="en-US" sz="3500" i="1" dirty="0" smtClean="0"/>
              <a:t>We must </a:t>
            </a:r>
            <a:r>
              <a:rPr lang="en-US" sz="3500" i="1" u="sng" dirty="0" smtClean="0"/>
              <a:t>next</a:t>
            </a:r>
            <a:r>
              <a:rPr lang="en-US" sz="3500" i="1" dirty="0" smtClean="0"/>
              <a:t> consider whether </a:t>
            </a:r>
            <a:r>
              <a:rPr lang="en-US" sz="3500" b="1" i="1" dirty="0" smtClean="0"/>
              <a:t>some compelling state interest</a:t>
            </a:r>
            <a:r>
              <a:rPr lang="en-US" sz="3500" i="1" dirty="0" smtClean="0"/>
              <a:t> enforced in the eligibility provisions of the South Carolina statute </a:t>
            </a:r>
            <a:r>
              <a:rPr lang="en-US" sz="3500" b="1" i="1" dirty="0" smtClean="0"/>
              <a:t>justifies the substantial infringement of [</a:t>
            </a:r>
            <a:r>
              <a:rPr lang="en-US" sz="3500" b="1" i="1" dirty="0" err="1" smtClean="0"/>
              <a:t>Verner’s</a:t>
            </a:r>
            <a:r>
              <a:rPr lang="en-US" sz="3500" b="1" i="1" dirty="0" smtClean="0"/>
              <a:t>] First Amendment right. </a:t>
            </a:r>
            <a:r>
              <a:rPr lang="en-US" sz="3500" i="1" dirty="0" smtClean="0"/>
              <a:t>It is basic that no showing merely of a rational relationship to some colorable state interest would suffice; in this highly sensitive constitutional area, </a:t>
            </a:r>
            <a:r>
              <a:rPr lang="en-US" sz="3500" i="1" u="sng" dirty="0" smtClean="0"/>
              <a:t>"[o]</a:t>
            </a:r>
            <a:r>
              <a:rPr lang="en-US" sz="3500" i="1" u="sng" dirty="0" err="1" smtClean="0"/>
              <a:t>nly</a:t>
            </a:r>
            <a:r>
              <a:rPr lang="en-US" sz="3500" i="1" u="sng" dirty="0" smtClean="0"/>
              <a:t> the gravest abuses, endangering paramount interests, give occasion for permissible limitation.</a:t>
            </a:r>
            <a:r>
              <a:rPr lang="en-US" sz="3500" i="1" dirty="0" smtClean="0"/>
              <a:t>"  No such abuse or danger has been advanced in the present case. </a:t>
            </a:r>
            <a:r>
              <a:rPr lang="en-US" sz="3500" b="1" i="1" dirty="0" smtClean="0"/>
              <a:t> </a:t>
            </a:r>
          </a:p>
          <a:p>
            <a:pPr>
              <a:buNone/>
            </a:pPr>
            <a:endParaRPr lang="en-US" sz="1200" i="1" dirty="0" smtClean="0"/>
          </a:p>
          <a:p>
            <a:pPr>
              <a:buNone/>
            </a:pPr>
            <a:r>
              <a:rPr lang="en-US" i="1" dirty="0" smtClean="0"/>
              <a:t>						</a:t>
            </a:r>
            <a:r>
              <a:rPr lang="en-US" sz="3400" dirty="0" smtClean="0"/>
              <a:t>Mr. Justice Brennan</a:t>
            </a:r>
          </a:p>
          <a:p>
            <a:pPr>
              <a:buNone/>
            </a:pPr>
            <a:r>
              <a:rPr lang="en-US" sz="3400" i="1" dirty="0" smtClean="0"/>
              <a:t>						</a:t>
            </a:r>
            <a:r>
              <a:rPr lang="en-US" sz="3400" i="1" dirty="0" err="1" smtClean="0"/>
              <a:t>Sherbert</a:t>
            </a:r>
            <a:r>
              <a:rPr lang="en-US" sz="3400" i="1" dirty="0" smtClean="0"/>
              <a:t> v. </a:t>
            </a:r>
            <a:r>
              <a:rPr lang="en-US" sz="3400" i="1" dirty="0" err="1" smtClean="0"/>
              <a:t>Verner</a:t>
            </a:r>
            <a:r>
              <a:rPr lang="en-US" sz="3400" i="1" dirty="0" smtClean="0"/>
              <a:t> </a:t>
            </a:r>
            <a:r>
              <a:rPr lang="en-US" sz="3400" dirty="0" smtClean="0"/>
              <a:t>(1963)</a:t>
            </a:r>
            <a:endParaRPr lang="en-US" sz="34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hmoop.com/media/images/large/amish-children.jpg"/>
          <p:cNvPicPr>
            <a:picLocks noChangeAspect="1" noChangeArrowheads="1"/>
          </p:cNvPicPr>
          <p:nvPr/>
        </p:nvPicPr>
        <p:blipFill>
          <a:blip r:embed="rId2" cstate="print">
            <a:lum bright="68000" contrast="-71000"/>
          </a:blip>
          <a:srcRect/>
          <a:stretch>
            <a:fillRect/>
          </a:stretch>
        </p:blipFill>
        <p:spPr bwMode="auto">
          <a:xfrm>
            <a:off x="0" y="-448000"/>
            <a:ext cx="5181600" cy="7643200"/>
          </a:xfrm>
          <a:prstGeom prst="rect">
            <a:avLst/>
          </a:prstGeom>
          <a:noFill/>
        </p:spPr>
      </p:pic>
      <p:sp>
        <p:nvSpPr>
          <p:cNvPr id="2" name="Title 1"/>
          <p:cNvSpPr>
            <a:spLocks noGrp="1"/>
          </p:cNvSpPr>
          <p:nvPr>
            <p:ph type="title"/>
          </p:nvPr>
        </p:nvSpPr>
        <p:spPr>
          <a:xfrm>
            <a:off x="228600" y="228600"/>
            <a:ext cx="8686800" cy="685800"/>
          </a:xfrm>
        </p:spPr>
        <p:txBody>
          <a:bodyPr>
            <a:normAutofit fontScale="90000"/>
          </a:bodyPr>
          <a:lstStyle/>
          <a:p>
            <a:r>
              <a:rPr lang="en-US" sz="3800" dirty="0" smtClean="0"/>
              <a:t>Must the Amish send their children to school?</a:t>
            </a:r>
            <a:endParaRPr lang="en-US" sz="3800" dirty="0"/>
          </a:p>
        </p:txBody>
      </p:sp>
      <p:sp>
        <p:nvSpPr>
          <p:cNvPr id="3" name="Content Placeholder 2"/>
          <p:cNvSpPr>
            <a:spLocks noGrp="1"/>
          </p:cNvSpPr>
          <p:nvPr>
            <p:ph idx="1"/>
          </p:nvPr>
        </p:nvSpPr>
        <p:spPr>
          <a:xfrm>
            <a:off x="0" y="990600"/>
            <a:ext cx="8915400" cy="5715000"/>
          </a:xfrm>
        </p:spPr>
        <p:txBody>
          <a:bodyPr>
            <a:normAutofit fontScale="62500" lnSpcReduction="20000"/>
          </a:bodyPr>
          <a:lstStyle/>
          <a:p>
            <a:pPr>
              <a:buNone/>
            </a:pPr>
            <a:r>
              <a:rPr lang="en-US" b="1" dirty="0" smtClean="0"/>
              <a:t>	</a:t>
            </a:r>
            <a:r>
              <a:rPr lang="en-US" sz="4500" i="1" dirty="0" smtClean="0"/>
              <a:t>[A] State's interest in universal education, however highly we rank it, is not totally free from a balancing process when it impinges on fundamental rights and interests, such as those specifically protected by the Free Exercise Clause of the First Amendment, and the traditional interest of parents with respect to the religious upbringing of their children so long as they "prepare [them] for additional obligations….”  [O]</a:t>
            </a:r>
            <a:r>
              <a:rPr lang="en-US" sz="4500" i="1" dirty="0" err="1" smtClean="0"/>
              <a:t>nly</a:t>
            </a:r>
            <a:r>
              <a:rPr lang="en-US" sz="4500" i="1" dirty="0" smtClean="0"/>
              <a:t> those interests of the highest order and those not otherwise served can overbalance legitimate claims to the free exercise of religion. We can accept it as settled, therefore, that, however strong the State's interest in universal compulsory education, it is by no means absolute to the exclusion or subordination of all other interests.</a:t>
            </a:r>
          </a:p>
          <a:p>
            <a:pPr>
              <a:buNone/>
            </a:pPr>
            <a:endParaRPr lang="en-US" sz="1200" i="1" dirty="0" smtClean="0"/>
          </a:p>
          <a:p>
            <a:pPr>
              <a:buNone/>
            </a:pPr>
            <a:r>
              <a:rPr lang="en-US" i="1" dirty="0" smtClean="0"/>
              <a:t>						</a:t>
            </a:r>
            <a:r>
              <a:rPr lang="en-US" sz="3400" dirty="0" smtClean="0"/>
              <a:t>Mr. Chief Justice Burger</a:t>
            </a:r>
          </a:p>
          <a:p>
            <a:pPr>
              <a:buNone/>
            </a:pPr>
            <a:r>
              <a:rPr lang="en-US" sz="3400" i="1" dirty="0" smtClean="0"/>
              <a:t>						Wisconsin v. Yoder </a:t>
            </a:r>
            <a:r>
              <a:rPr lang="en-US" sz="3400" dirty="0" smtClean="0"/>
              <a:t>(1972)</a:t>
            </a:r>
            <a:endParaRPr lang="en-US" sz="34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r>
              <a:rPr lang="en-US" sz="3800" dirty="0" smtClean="0"/>
              <a:t>Must the Amish send their children to school?</a:t>
            </a:r>
            <a:endParaRPr lang="en-US" sz="3800" dirty="0"/>
          </a:p>
        </p:txBody>
      </p:sp>
      <p:sp>
        <p:nvSpPr>
          <p:cNvPr id="3" name="Content Placeholder 2"/>
          <p:cNvSpPr>
            <a:spLocks noGrp="1"/>
          </p:cNvSpPr>
          <p:nvPr>
            <p:ph idx="1"/>
          </p:nvPr>
        </p:nvSpPr>
        <p:spPr>
          <a:xfrm>
            <a:off x="0" y="990600"/>
            <a:ext cx="8915400" cy="5715000"/>
          </a:xfrm>
        </p:spPr>
        <p:txBody>
          <a:bodyPr>
            <a:normAutofit fontScale="62500" lnSpcReduction="20000"/>
          </a:bodyPr>
          <a:lstStyle/>
          <a:p>
            <a:pPr>
              <a:buNone/>
            </a:pPr>
            <a:r>
              <a:rPr lang="en-US" sz="5100" i="1" dirty="0" smtClean="0"/>
              <a:t>	</a:t>
            </a:r>
            <a:r>
              <a:rPr lang="en-US" sz="5100" i="1" u="sng" dirty="0" smtClean="0"/>
              <a:t>I agree with the Court </a:t>
            </a:r>
            <a:r>
              <a:rPr lang="en-US" sz="5100" i="1" dirty="0" smtClean="0"/>
              <a:t>that the religious scruples of the Amish are opposed to the education of their children beyond the grade schools, </a:t>
            </a:r>
            <a:r>
              <a:rPr lang="en-US" sz="5100" i="1" u="sng" dirty="0" smtClean="0"/>
              <a:t>yet I disagree with the Court's conclusion</a:t>
            </a:r>
            <a:r>
              <a:rPr lang="en-US" sz="5100" i="1" dirty="0" smtClean="0"/>
              <a:t> that the matter is within the dispensation of parents alone….Recent cases, however, have clearly held that the children themselves have constitutionally protectable interests.  These children are "persons" within the meaning of the Bill of Rights. We have so held over and over again….On this important and vital matter of education, I think the children should be entitled to be heard.  </a:t>
            </a:r>
          </a:p>
          <a:p>
            <a:pPr>
              <a:buNone/>
            </a:pPr>
            <a:endParaRPr lang="en-US" sz="1200" i="1" dirty="0" smtClean="0"/>
          </a:p>
          <a:p>
            <a:pPr>
              <a:buNone/>
            </a:pPr>
            <a:r>
              <a:rPr lang="en-US" i="1" dirty="0" smtClean="0"/>
              <a:t>					</a:t>
            </a:r>
            <a:r>
              <a:rPr lang="en-US" sz="3800" dirty="0" smtClean="0"/>
              <a:t>Mr. Justice Douglas (dissenting, in part)</a:t>
            </a:r>
          </a:p>
          <a:p>
            <a:pPr>
              <a:buNone/>
            </a:pPr>
            <a:r>
              <a:rPr lang="en-US" sz="3800" i="1" dirty="0" smtClean="0"/>
              <a:t>					Wisconsin v. Yoder </a:t>
            </a:r>
            <a:r>
              <a:rPr lang="en-US" sz="3800" dirty="0" smtClean="0"/>
              <a:t>(1972)</a:t>
            </a:r>
            <a:endParaRPr lang="en-US" sz="38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 Clauses</a:t>
            </a:r>
            <a:endParaRPr lang="en-US" dirty="0"/>
          </a:p>
        </p:txBody>
      </p:sp>
      <p:sp>
        <p:nvSpPr>
          <p:cNvPr id="3" name="Content Placeholder 2"/>
          <p:cNvSpPr>
            <a:spLocks noGrp="1"/>
          </p:cNvSpPr>
          <p:nvPr>
            <p:ph idx="1"/>
          </p:nvPr>
        </p:nvSpPr>
        <p:spPr>
          <a:xfrm>
            <a:off x="152400" y="1600200"/>
            <a:ext cx="8534400" cy="4648200"/>
          </a:xfrm>
        </p:spPr>
        <p:txBody>
          <a:bodyPr/>
          <a:lstStyle/>
          <a:p>
            <a:pPr>
              <a:buNone/>
            </a:pPr>
            <a:r>
              <a:rPr lang="en-US" i="1" dirty="0" smtClean="0"/>
              <a:t>	[N]or shall any person…be deprived of life, liberty, or property, without due process of law…</a:t>
            </a:r>
          </a:p>
          <a:p>
            <a:pPr>
              <a:buNone/>
            </a:pPr>
            <a:r>
              <a:rPr lang="en-US" i="1" dirty="0" smtClean="0"/>
              <a:t>					</a:t>
            </a:r>
            <a:r>
              <a:rPr lang="en-US" dirty="0" smtClean="0"/>
              <a:t>-- Fifth Amendment</a:t>
            </a:r>
            <a:endParaRPr lang="en-US" i="1" dirty="0" smtClean="0"/>
          </a:p>
          <a:p>
            <a:pPr>
              <a:buNone/>
            </a:pPr>
            <a:endParaRPr lang="en-US" i="1" dirty="0" smtClean="0"/>
          </a:p>
          <a:p>
            <a:pPr>
              <a:buNone/>
            </a:pPr>
            <a:r>
              <a:rPr lang="en-US" i="1" dirty="0" smtClean="0"/>
              <a:t>	[N]or shall any State deprive any person of life, liberty, or property, without due process of law…</a:t>
            </a:r>
          </a:p>
          <a:p>
            <a:pPr>
              <a:buNone/>
            </a:pPr>
            <a:r>
              <a:rPr lang="en-US" i="1" dirty="0" smtClean="0"/>
              <a:t>					</a:t>
            </a:r>
            <a:r>
              <a:rPr lang="en-US" dirty="0" smtClean="0"/>
              <a:t>-- Fourteenth Amendment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_Ds2yJMtvX54/TG-2Sr7eJoI/AAAAAAAABAA/tFqXfUDQxqM/s1600/FirstAmendment.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57400" y="457200"/>
            <a:ext cx="5334000" cy="6142844"/>
          </a:xfrm>
          <a:prstGeom prst="rect">
            <a:avLst/>
          </a:prstGeom>
          <a:noFill/>
        </p:spPr>
      </p:pic>
      <p:sp>
        <p:nvSpPr>
          <p:cNvPr id="2" name="Title 1"/>
          <p:cNvSpPr>
            <a:spLocks noGrp="1"/>
          </p:cNvSpPr>
          <p:nvPr>
            <p:ph type="title"/>
          </p:nvPr>
        </p:nvSpPr>
        <p:spPr/>
        <p:txBody>
          <a:bodyPr/>
          <a:lstStyle/>
          <a:p>
            <a:r>
              <a:rPr lang="en-US" dirty="0" smtClean="0"/>
              <a:t>The Bill of Rights</a:t>
            </a:r>
            <a:endParaRPr lang="en-US" dirty="0"/>
          </a:p>
        </p:txBody>
      </p:sp>
      <p:sp>
        <p:nvSpPr>
          <p:cNvPr id="4" name="Text Placeholder 3"/>
          <p:cNvSpPr>
            <a:spLocks noGrp="1"/>
          </p:cNvSpPr>
          <p:nvPr>
            <p:ph type="body" idx="1"/>
          </p:nvPr>
        </p:nvSpPr>
        <p:spPr/>
        <p:txBody>
          <a:bodyPr/>
          <a:lstStyle/>
          <a:p>
            <a:r>
              <a:rPr lang="en-US" dirty="0" smtClean="0"/>
              <a:t>The Bill of Rights is…</a:t>
            </a:r>
            <a:endParaRPr lang="en-US" dirty="0"/>
          </a:p>
        </p:txBody>
      </p:sp>
      <p:sp>
        <p:nvSpPr>
          <p:cNvPr id="5" name="Content Placeholder 4"/>
          <p:cNvSpPr>
            <a:spLocks noGrp="1"/>
          </p:cNvSpPr>
          <p:nvPr>
            <p:ph sz="half" idx="2"/>
          </p:nvPr>
        </p:nvSpPr>
        <p:spPr/>
        <p:txBody>
          <a:bodyPr>
            <a:normAutofit/>
          </a:bodyPr>
          <a:lstStyle/>
          <a:p>
            <a:r>
              <a:rPr lang="en-US" dirty="0" smtClean="0"/>
              <a:t>A list of things the government CANNOT do</a:t>
            </a:r>
          </a:p>
          <a:p>
            <a:r>
              <a:rPr lang="en-US" dirty="0" smtClean="0"/>
              <a:t>A “check” on the powers of the federal government (originally) and now on all governments (since </a:t>
            </a:r>
            <a:r>
              <a:rPr lang="en-US" i="1" dirty="0" err="1" smtClean="0"/>
              <a:t>Gitlow</a:t>
            </a:r>
            <a:r>
              <a:rPr lang="en-US" i="1" dirty="0" smtClean="0"/>
              <a:t>)</a:t>
            </a:r>
            <a:endParaRPr lang="en-US" dirty="0"/>
          </a:p>
        </p:txBody>
      </p:sp>
      <p:sp>
        <p:nvSpPr>
          <p:cNvPr id="6" name="Text Placeholder 5"/>
          <p:cNvSpPr>
            <a:spLocks noGrp="1"/>
          </p:cNvSpPr>
          <p:nvPr>
            <p:ph type="body" sz="quarter" idx="3"/>
          </p:nvPr>
        </p:nvSpPr>
        <p:spPr/>
        <p:txBody>
          <a:bodyPr/>
          <a:lstStyle/>
          <a:p>
            <a:r>
              <a:rPr lang="en-US" dirty="0" smtClean="0"/>
              <a:t>The Bill of Rights is not…</a:t>
            </a:r>
            <a:endParaRPr lang="en-US" dirty="0"/>
          </a:p>
        </p:txBody>
      </p:sp>
      <p:sp>
        <p:nvSpPr>
          <p:cNvPr id="7" name="Content Placeholder 6"/>
          <p:cNvSpPr>
            <a:spLocks noGrp="1"/>
          </p:cNvSpPr>
          <p:nvPr>
            <p:ph sz="quarter" idx="4"/>
          </p:nvPr>
        </p:nvSpPr>
        <p:spPr/>
        <p:txBody>
          <a:bodyPr/>
          <a:lstStyle/>
          <a:p>
            <a:r>
              <a:rPr lang="en-US" dirty="0" smtClean="0"/>
              <a:t>A list of rights or liberties </a:t>
            </a:r>
            <a:r>
              <a:rPr lang="en-US" i="1" dirty="0" smtClean="0"/>
              <a:t>given </a:t>
            </a:r>
            <a:r>
              <a:rPr lang="en-US" dirty="0" smtClean="0"/>
              <a:t> to the people by the government</a:t>
            </a:r>
          </a:p>
          <a:p>
            <a:r>
              <a:rPr lang="en-US" dirty="0" smtClean="0"/>
              <a:t>A complete list of </a:t>
            </a:r>
            <a:r>
              <a:rPr lang="en-US" i="1" dirty="0" smtClean="0"/>
              <a:t>all</a:t>
            </a:r>
            <a:r>
              <a:rPr lang="en-US" dirty="0" smtClean="0"/>
              <a:t> individual liberties or rights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r>
              <a:rPr lang="en-US" dirty="0" smtClean="0"/>
              <a:t>Personhood</a:t>
            </a:r>
            <a:endParaRPr lang="en-US" dirty="0"/>
          </a:p>
        </p:txBody>
      </p:sp>
      <p:pic>
        <p:nvPicPr>
          <p:cNvPr id="1028" name="Picture 4" descr="File:Am I not a man.jpg">
            <a:hlinkClick r:id="rId2"/>
          </p:cNvPr>
          <p:cNvPicPr>
            <a:picLocks noChangeAspect="1" noChangeArrowheads="1"/>
          </p:cNvPicPr>
          <p:nvPr/>
        </p:nvPicPr>
        <p:blipFill>
          <a:blip r:embed="rId3" cstate="print"/>
          <a:srcRect/>
          <a:stretch>
            <a:fillRect/>
          </a:stretch>
        </p:blipFill>
        <p:spPr bwMode="auto">
          <a:xfrm>
            <a:off x="5638800" y="1676400"/>
            <a:ext cx="3165670" cy="3429000"/>
          </a:xfrm>
          <a:prstGeom prst="rect">
            <a:avLst/>
          </a:prstGeom>
          <a:noFill/>
        </p:spPr>
      </p:pic>
      <p:pic>
        <p:nvPicPr>
          <p:cNvPr id="1030" name="Picture 6" descr="http://www.portlandmercury.com/binary/ff56/1327104587-500zoetaylorantiscorp_1.jpg"/>
          <p:cNvPicPr>
            <a:picLocks noChangeAspect="1" noChangeArrowheads="1"/>
          </p:cNvPicPr>
          <p:nvPr/>
        </p:nvPicPr>
        <p:blipFill>
          <a:blip r:embed="rId4" cstate="print"/>
          <a:srcRect/>
          <a:stretch>
            <a:fillRect/>
          </a:stretch>
        </p:blipFill>
        <p:spPr bwMode="auto">
          <a:xfrm>
            <a:off x="1371600" y="3505200"/>
            <a:ext cx="4267200" cy="3166262"/>
          </a:xfrm>
          <a:prstGeom prst="rect">
            <a:avLst/>
          </a:prstGeom>
          <a:noFill/>
        </p:spPr>
      </p:pic>
      <p:pic>
        <p:nvPicPr>
          <p:cNvPr id="1032" name="Picture 8" descr="http://blog.prolifewisconsin.org/wp-content/uploads/2011/10/PersonhoodWIBillboard.jpg"/>
          <p:cNvPicPr>
            <a:picLocks noChangeAspect="1" noChangeArrowheads="1"/>
          </p:cNvPicPr>
          <p:nvPr/>
        </p:nvPicPr>
        <p:blipFill>
          <a:blip r:embed="rId5" cstate="print"/>
          <a:srcRect/>
          <a:stretch>
            <a:fillRect/>
          </a:stretch>
        </p:blipFill>
        <p:spPr bwMode="auto">
          <a:xfrm>
            <a:off x="152400" y="1066800"/>
            <a:ext cx="5650283" cy="28194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274638"/>
            <a:ext cx="8763000" cy="1020762"/>
          </a:xfrm>
        </p:spPr>
        <p:txBody>
          <a:bodyPr>
            <a:normAutofit fontScale="90000"/>
          </a:bodyPr>
          <a:lstStyle/>
          <a:p>
            <a:r>
              <a:rPr lang="en-US" dirty="0" smtClean="0"/>
              <a:t>Standards for a Legal Search</a:t>
            </a:r>
            <a:br>
              <a:rPr lang="en-US" dirty="0" smtClean="0"/>
            </a:br>
            <a:r>
              <a:rPr lang="en-US" sz="2000" dirty="0" smtClean="0"/>
              <a:t>* only in situations where a person has a “reasonable expectation of privacy”</a:t>
            </a:r>
          </a:p>
        </p:txBody>
      </p:sp>
      <p:sp>
        <p:nvSpPr>
          <p:cNvPr id="31747" name="Text Placeholder 2"/>
          <p:cNvSpPr>
            <a:spLocks noGrp="1"/>
          </p:cNvSpPr>
          <p:nvPr>
            <p:ph type="body" idx="1"/>
          </p:nvPr>
        </p:nvSpPr>
        <p:spPr/>
        <p:txBody>
          <a:bodyPr/>
          <a:lstStyle/>
          <a:p>
            <a:r>
              <a:rPr lang="en-US" smtClean="0"/>
              <a:t>“Probable Cause”</a:t>
            </a:r>
          </a:p>
        </p:txBody>
      </p:sp>
      <p:sp>
        <p:nvSpPr>
          <p:cNvPr id="31748" name="Content Placeholder 3"/>
          <p:cNvSpPr>
            <a:spLocks noGrp="1"/>
          </p:cNvSpPr>
          <p:nvPr>
            <p:ph sz="half" idx="2"/>
          </p:nvPr>
        </p:nvSpPr>
        <p:spPr>
          <a:xfrm>
            <a:off x="457200" y="2174875"/>
            <a:ext cx="4040188" cy="4454525"/>
          </a:xfrm>
        </p:spPr>
        <p:txBody>
          <a:bodyPr/>
          <a:lstStyle/>
          <a:p>
            <a:r>
              <a:rPr lang="en-US" dirty="0" smtClean="0"/>
              <a:t>a higher standard that police must meet</a:t>
            </a:r>
          </a:p>
          <a:p>
            <a:r>
              <a:rPr lang="en-US" dirty="0" smtClean="0"/>
              <a:t>police must have trustworthy and specific information that leads them to believe </a:t>
            </a:r>
            <a:r>
              <a:rPr lang="en-US" i="1" dirty="0" smtClean="0"/>
              <a:t>a crime has been committed </a:t>
            </a:r>
            <a:r>
              <a:rPr lang="en-US" dirty="0" smtClean="0"/>
              <a:t>and </a:t>
            </a:r>
            <a:r>
              <a:rPr lang="en-US" i="1" dirty="0" smtClean="0"/>
              <a:t>evidence will be found</a:t>
            </a:r>
          </a:p>
          <a:p>
            <a:r>
              <a:rPr lang="en-US" dirty="0" smtClean="0"/>
              <a:t>probable cause must be demonstrated to acquire a search warrant</a:t>
            </a:r>
          </a:p>
          <a:p>
            <a:endParaRPr lang="en-US" dirty="0" smtClean="0"/>
          </a:p>
        </p:txBody>
      </p:sp>
      <p:sp>
        <p:nvSpPr>
          <p:cNvPr id="31749" name="Text Placeholder 4"/>
          <p:cNvSpPr>
            <a:spLocks noGrp="1"/>
          </p:cNvSpPr>
          <p:nvPr>
            <p:ph type="body" sz="quarter" idx="3"/>
          </p:nvPr>
        </p:nvSpPr>
        <p:spPr/>
        <p:txBody>
          <a:bodyPr/>
          <a:lstStyle/>
          <a:p>
            <a:r>
              <a:rPr lang="en-US" smtClean="0"/>
              <a:t>“Reasonable Suspicion”</a:t>
            </a:r>
          </a:p>
        </p:txBody>
      </p:sp>
      <p:sp>
        <p:nvSpPr>
          <p:cNvPr id="31750" name="Content Placeholder 5"/>
          <p:cNvSpPr>
            <a:spLocks noGrp="1"/>
          </p:cNvSpPr>
          <p:nvPr>
            <p:ph sz="quarter" idx="4"/>
          </p:nvPr>
        </p:nvSpPr>
        <p:spPr>
          <a:xfrm>
            <a:off x="4645025" y="2174875"/>
            <a:ext cx="4041775" cy="4378325"/>
          </a:xfrm>
        </p:spPr>
        <p:txBody>
          <a:bodyPr/>
          <a:lstStyle/>
          <a:p>
            <a:r>
              <a:rPr lang="en-US" dirty="0" smtClean="0"/>
              <a:t>a lower standard that police must meet</a:t>
            </a:r>
          </a:p>
          <a:p>
            <a:r>
              <a:rPr lang="en-US" dirty="0" smtClean="0"/>
              <a:t>police must have specific information that leads them to believe </a:t>
            </a:r>
            <a:r>
              <a:rPr lang="en-US" i="1" dirty="0" smtClean="0"/>
              <a:t>a crime is at hand</a:t>
            </a:r>
            <a:endParaRPr lang="en-US" dirty="0" smtClean="0"/>
          </a:p>
          <a:p>
            <a:r>
              <a:rPr lang="en-US" dirty="0" smtClean="0"/>
              <a:t>reasonable suspicion is enough to justify a “frisk” or vehicle search, but not a thorough or invasive search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err="1" smtClean="0"/>
              <a:t>Mapp</a:t>
            </a:r>
            <a:r>
              <a:rPr lang="en-US" i="1" dirty="0" smtClean="0"/>
              <a:t> v. Ohio </a:t>
            </a:r>
            <a:r>
              <a:rPr lang="en-US" dirty="0" smtClean="0"/>
              <a:t>(1961)</a:t>
            </a:r>
            <a:endParaRPr lang="en-US" dirty="0"/>
          </a:p>
        </p:txBody>
      </p:sp>
      <p:pic>
        <p:nvPicPr>
          <p:cNvPr id="1026" name="Picture 2" descr="Dollree Mapp mug shot"/>
          <p:cNvPicPr>
            <a:picLocks noChangeAspect="1" noChangeArrowheads="1"/>
          </p:cNvPicPr>
          <p:nvPr/>
        </p:nvPicPr>
        <p:blipFill>
          <a:blip r:embed="rId2"/>
          <a:srcRect/>
          <a:stretch>
            <a:fillRect/>
          </a:stretch>
        </p:blipFill>
        <p:spPr bwMode="auto">
          <a:xfrm>
            <a:off x="381000" y="1447800"/>
            <a:ext cx="2952750" cy="360997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r>
              <a:rPr lang="en-US" sz="3800" dirty="0" smtClean="0"/>
              <a:t>Can illegally seized evidence be used in court?</a:t>
            </a:r>
            <a:endParaRPr lang="en-US" sz="3800" dirty="0"/>
          </a:p>
        </p:txBody>
      </p:sp>
      <p:sp>
        <p:nvSpPr>
          <p:cNvPr id="3" name="Content Placeholder 2"/>
          <p:cNvSpPr>
            <a:spLocks noGrp="1"/>
          </p:cNvSpPr>
          <p:nvPr>
            <p:ph idx="1"/>
          </p:nvPr>
        </p:nvSpPr>
        <p:spPr>
          <a:xfrm>
            <a:off x="0" y="914400"/>
            <a:ext cx="8686800" cy="5791200"/>
          </a:xfrm>
        </p:spPr>
        <p:txBody>
          <a:bodyPr>
            <a:normAutofit fontScale="70000" lnSpcReduction="20000"/>
          </a:bodyPr>
          <a:lstStyle/>
          <a:p>
            <a:pPr>
              <a:buNone/>
            </a:pPr>
            <a:r>
              <a:rPr lang="en-US" sz="5100" i="1" dirty="0" smtClean="0"/>
              <a:t>	</a:t>
            </a:r>
            <a:r>
              <a:rPr lang="en-US" sz="4000" i="1" dirty="0" smtClean="0"/>
              <a:t>…[O]</a:t>
            </a:r>
            <a:r>
              <a:rPr lang="en-US" sz="4000" i="1" dirty="0" err="1" smtClean="0"/>
              <a:t>ur</a:t>
            </a:r>
            <a:r>
              <a:rPr lang="en-US" sz="4000" i="1" dirty="0" smtClean="0"/>
              <a:t> holding that the exclusionary rule is an essential part of both the Fourth and Fourteenth Amendments is not only the logical dictate of prior cases, but it also makes very good sense. There is no war between the Constitution and common sense. Presently, a federal prosecutor may make no use of evidence illegally seized, but a State's attorney across the street may, although he supposedly is operating under the enforceable prohibitions of the same Amendment. Thus the State,  by admitting evidence unlawfully seized, serves to encourage disobedience to the Federal           Constitution which it is bound to uphold. </a:t>
            </a:r>
            <a:endParaRPr lang="en-US" sz="5100" i="1" dirty="0" smtClean="0"/>
          </a:p>
          <a:p>
            <a:pPr>
              <a:buNone/>
            </a:pPr>
            <a:endParaRPr lang="en-US" sz="1200" i="1" dirty="0" smtClean="0"/>
          </a:p>
          <a:p>
            <a:pPr>
              <a:buNone/>
            </a:pPr>
            <a:r>
              <a:rPr lang="en-US" i="1" dirty="0" smtClean="0"/>
              <a:t>					</a:t>
            </a:r>
            <a:r>
              <a:rPr lang="en-US" sz="3800" dirty="0" smtClean="0"/>
              <a:t>Mr. Justice Clark</a:t>
            </a:r>
          </a:p>
          <a:p>
            <a:pPr>
              <a:buNone/>
            </a:pPr>
            <a:r>
              <a:rPr lang="en-US" sz="3800" i="1" dirty="0" smtClean="0"/>
              <a:t>					</a:t>
            </a:r>
            <a:r>
              <a:rPr lang="en-US" sz="3800" i="1" dirty="0" err="1" smtClean="0"/>
              <a:t>Mapp</a:t>
            </a:r>
            <a:r>
              <a:rPr lang="en-US" sz="3800" i="1" dirty="0" smtClean="0"/>
              <a:t> v. Ohio </a:t>
            </a:r>
            <a:r>
              <a:rPr lang="en-US" sz="3800" dirty="0" smtClean="0"/>
              <a:t>(1961)</a:t>
            </a:r>
            <a:endParaRPr lang="en-US" sz="3800" i="1" dirty="0"/>
          </a:p>
        </p:txBody>
      </p:sp>
      <p:pic>
        <p:nvPicPr>
          <p:cNvPr id="4" name="Picture 2" descr="Dollree Mapp mug shot"/>
          <p:cNvPicPr>
            <a:picLocks noChangeAspect="1" noChangeArrowheads="1"/>
          </p:cNvPicPr>
          <p:nvPr/>
        </p:nvPicPr>
        <p:blipFill>
          <a:blip r:embed="rId2"/>
          <a:srcRect/>
          <a:stretch>
            <a:fillRect/>
          </a:stretch>
        </p:blipFill>
        <p:spPr bwMode="auto">
          <a:xfrm>
            <a:off x="7010400" y="4419600"/>
            <a:ext cx="1869815" cy="228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r>
              <a:rPr lang="en-US" sz="3800" dirty="0" smtClean="0"/>
              <a:t>Can illegally seized evidence be used in court?</a:t>
            </a:r>
            <a:endParaRPr lang="en-US" sz="3800" dirty="0"/>
          </a:p>
        </p:txBody>
      </p:sp>
      <p:sp>
        <p:nvSpPr>
          <p:cNvPr id="3" name="Content Placeholder 2"/>
          <p:cNvSpPr>
            <a:spLocks noGrp="1"/>
          </p:cNvSpPr>
          <p:nvPr>
            <p:ph idx="1"/>
          </p:nvPr>
        </p:nvSpPr>
        <p:spPr>
          <a:xfrm>
            <a:off x="0" y="990600"/>
            <a:ext cx="8915400" cy="5715000"/>
          </a:xfrm>
        </p:spPr>
        <p:txBody>
          <a:bodyPr>
            <a:normAutofit fontScale="70000" lnSpcReduction="20000"/>
          </a:bodyPr>
          <a:lstStyle/>
          <a:p>
            <a:pPr>
              <a:buNone/>
            </a:pPr>
            <a:r>
              <a:rPr lang="en-US" sz="5100" i="1" dirty="0" smtClean="0"/>
              <a:t>	</a:t>
            </a:r>
            <a:r>
              <a:rPr lang="en-US" sz="3700" i="1" dirty="0" smtClean="0"/>
              <a:t>…There are those who say…that under our constitutional exclusionary doctrine “[t]he criminal is to go free because the constable has blundered.”  In some cases this will undoubtedly be the result.  But,…“there is another consideration - the imperative of judicial integrity.”  The criminal goes free, if he must, but it is the law that sets him free. Nothing can destroy a government more quickly than its failure to observe its own laws, or worse, its disregard of the charter of its own existence. As Mr. Justice Brandeis, dissenting, said in Olmstead v. United States (1928): “Our Government is the potent, the omnipresent teacher. For good or for ill, it teaches the whole people by its example. . . . If the Government becomes a lawbreaker, it breeds contempt for law; it invites every man to become a law unto himself; it invites anarchy.”</a:t>
            </a:r>
          </a:p>
          <a:p>
            <a:pPr>
              <a:buNone/>
            </a:pPr>
            <a:endParaRPr lang="en-US" sz="1600" i="1" dirty="0" smtClean="0"/>
          </a:p>
          <a:p>
            <a:pPr>
              <a:buNone/>
            </a:pPr>
            <a:r>
              <a:rPr lang="en-US" sz="3700" i="1" dirty="0" smtClean="0"/>
              <a:t>					</a:t>
            </a:r>
            <a:r>
              <a:rPr lang="en-US" sz="3700" dirty="0" smtClean="0"/>
              <a:t>Mr. Justice Clark</a:t>
            </a:r>
          </a:p>
          <a:p>
            <a:pPr>
              <a:buNone/>
            </a:pPr>
            <a:r>
              <a:rPr lang="en-US" sz="3700" i="1" dirty="0" smtClean="0"/>
              <a:t>					</a:t>
            </a:r>
            <a:r>
              <a:rPr lang="en-US" sz="3700" i="1" dirty="0" err="1" smtClean="0"/>
              <a:t>Mapp</a:t>
            </a:r>
            <a:r>
              <a:rPr lang="en-US" sz="3700" i="1" dirty="0" smtClean="0"/>
              <a:t> v. Ohio </a:t>
            </a:r>
            <a:r>
              <a:rPr lang="en-US" sz="3700" dirty="0" smtClean="0"/>
              <a:t>(1961)</a:t>
            </a:r>
            <a:endParaRPr lang="en-US" sz="37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fontScale="90000"/>
          </a:bodyPr>
          <a:lstStyle/>
          <a:p>
            <a:r>
              <a:rPr lang="en-US" sz="3800" dirty="0" smtClean="0"/>
              <a:t>Can illegally seized evidence be used in court?</a:t>
            </a:r>
            <a:endParaRPr lang="en-US" sz="3800" dirty="0"/>
          </a:p>
        </p:txBody>
      </p:sp>
      <p:sp>
        <p:nvSpPr>
          <p:cNvPr id="3" name="Content Placeholder 2"/>
          <p:cNvSpPr>
            <a:spLocks noGrp="1"/>
          </p:cNvSpPr>
          <p:nvPr>
            <p:ph idx="1"/>
          </p:nvPr>
        </p:nvSpPr>
        <p:spPr>
          <a:xfrm>
            <a:off x="0" y="990600"/>
            <a:ext cx="8991600" cy="5715000"/>
          </a:xfrm>
        </p:spPr>
        <p:txBody>
          <a:bodyPr>
            <a:normAutofit fontScale="70000" lnSpcReduction="20000"/>
          </a:bodyPr>
          <a:lstStyle/>
          <a:p>
            <a:pPr>
              <a:buNone/>
            </a:pPr>
            <a:r>
              <a:rPr lang="en-US" sz="5100" i="1" dirty="0" smtClean="0"/>
              <a:t>	</a:t>
            </a:r>
            <a:r>
              <a:rPr lang="en-US" sz="3700" i="1" dirty="0" smtClean="0"/>
              <a:t>The wrong condemned by the [Fourth] Amendment is “fully accomplished” by the unlawful search or seizure itself, and the exclusionary rule is neither intended nor able to “cure the invasion of the defendant's rights which he has already suffered.”  The rule thus operates as “a judicially created remedy designed to safeguard Fourth Amendment rights generally through its deterrent effect, rather than a personal constitutional right of the party aggrieved….” We conclude that the marginal or nonexistent benefits produced by suppressing evidence obtained in objectively reasonable reliance on a subsequently invalidated search warrant cannot justify the substantial costs of exclusion. We do not suggest, however, that exclusion is always inappropriate in cases where an officer has obtained a warrant and abided by its terms.</a:t>
            </a:r>
          </a:p>
          <a:p>
            <a:pPr>
              <a:buNone/>
            </a:pPr>
            <a:endParaRPr lang="en-US" sz="1300" i="1" dirty="0" smtClean="0"/>
          </a:p>
          <a:p>
            <a:pPr>
              <a:buNone/>
            </a:pPr>
            <a:r>
              <a:rPr lang="en-US" sz="3700" i="1" dirty="0" smtClean="0"/>
              <a:t>					</a:t>
            </a:r>
            <a:r>
              <a:rPr lang="en-US" sz="3700" dirty="0" smtClean="0"/>
              <a:t>Mr. Justice White</a:t>
            </a:r>
          </a:p>
          <a:p>
            <a:pPr>
              <a:buNone/>
            </a:pPr>
            <a:r>
              <a:rPr lang="en-US" sz="3700" i="1" dirty="0" smtClean="0"/>
              <a:t>					United States v. Leon </a:t>
            </a:r>
            <a:r>
              <a:rPr lang="en-US" sz="3700" dirty="0" smtClean="0"/>
              <a:t>(1984)</a:t>
            </a:r>
            <a:endParaRPr lang="en-US" sz="3700"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dirty="0" smtClean="0"/>
              <a:t>Is the death penalty “cruel and unusual?”</a:t>
            </a:r>
            <a:endParaRPr lang="en-US" sz="3800" dirty="0"/>
          </a:p>
        </p:txBody>
      </p:sp>
      <p:sp>
        <p:nvSpPr>
          <p:cNvPr id="3" name="Content Placeholder 2"/>
          <p:cNvSpPr>
            <a:spLocks noGrp="1"/>
          </p:cNvSpPr>
          <p:nvPr>
            <p:ph idx="1"/>
          </p:nvPr>
        </p:nvSpPr>
        <p:spPr>
          <a:xfrm>
            <a:off x="0" y="990600"/>
            <a:ext cx="8991600" cy="5867400"/>
          </a:xfrm>
        </p:spPr>
        <p:txBody>
          <a:bodyPr>
            <a:normAutofit fontScale="77500" lnSpcReduction="20000"/>
          </a:bodyPr>
          <a:lstStyle/>
          <a:p>
            <a:pPr>
              <a:buNone/>
            </a:pPr>
            <a:r>
              <a:rPr lang="en-US" sz="5100" i="1" dirty="0" smtClean="0"/>
              <a:t>	</a:t>
            </a:r>
            <a:r>
              <a:rPr lang="en-US" sz="3400" i="1" dirty="0" smtClean="0"/>
              <a:t>These death sentences are cruel and unusual in the same way that being struck by lightning is cruel and unusual. For, of all the people convicted of rapes and murders in 1967 and 1968, many just as reprehensible as these, the petitioners are among a capriciously selected random handful upon whom the sentence of death has in fact been imposed. My concurring Brothers have demonstrated that, if any basis can be discerned for the selection of these few to be sentenced to death, it is the constitutionally impermissible basis of race. But racial discrimination has not been proved, and I put it to one side. I simply conclude that the Eighth and Fourteenth Amendments cannot tolerate the infliction of a sentence of death under legal systems that permit this unique penalty to be so wantonly and so freakishly imposed.</a:t>
            </a:r>
          </a:p>
          <a:p>
            <a:pPr>
              <a:buNone/>
            </a:pPr>
            <a:endParaRPr lang="en-US" sz="1100" i="1" dirty="0" smtClean="0"/>
          </a:p>
          <a:p>
            <a:pPr>
              <a:buNone/>
            </a:pPr>
            <a:r>
              <a:rPr lang="en-US" sz="3400" i="1" dirty="0" smtClean="0"/>
              <a:t>					</a:t>
            </a:r>
            <a:r>
              <a:rPr lang="en-US" sz="3400" dirty="0" smtClean="0"/>
              <a:t>Mr. Justice Stewart</a:t>
            </a:r>
          </a:p>
          <a:p>
            <a:pPr>
              <a:buNone/>
            </a:pPr>
            <a:r>
              <a:rPr lang="en-US" sz="3400" i="1" dirty="0" smtClean="0"/>
              <a:t>					Furman v. Georgia </a:t>
            </a:r>
            <a:r>
              <a:rPr lang="en-US" sz="3400" dirty="0" smtClean="0"/>
              <a:t>(1972)</a:t>
            </a:r>
            <a:endParaRPr lang="en-US" sz="34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Important Due Process Cases</a:t>
            </a:r>
            <a:endParaRPr lang="en-US" dirty="0"/>
          </a:p>
        </p:txBody>
      </p:sp>
      <p:graphicFrame>
        <p:nvGraphicFramePr>
          <p:cNvPr id="4" name="Content Placeholder 3"/>
          <p:cNvGraphicFramePr>
            <a:graphicFrameLocks noGrp="1"/>
          </p:cNvGraphicFramePr>
          <p:nvPr>
            <p:ph idx="1"/>
          </p:nvPr>
        </p:nvGraphicFramePr>
        <p:xfrm>
          <a:off x="152400" y="1143002"/>
          <a:ext cx="8839200" cy="5486397"/>
        </p:xfrm>
        <a:graphic>
          <a:graphicData uri="http://schemas.openxmlformats.org/drawingml/2006/table">
            <a:tbl>
              <a:tblPr firstRow="1" bandRow="1">
                <a:tableStyleId>{5C22544A-7EE6-4342-B048-85BDC9FD1C3A}</a:tableStyleId>
              </a:tblPr>
              <a:tblGrid>
                <a:gridCol w="1447800"/>
                <a:gridCol w="2971800"/>
                <a:gridCol w="4419600"/>
              </a:tblGrid>
              <a:tr h="783771">
                <a:tc>
                  <a:txBody>
                    <a:bodyPr/>
                    <a:lstStyle/>
                    <a:p>
                      <a:r>
                        <a:rPr lang="en-US" sz="2000" dirty="0" smtClean="0"/>
                        <a:t>Case</a:t>
                      </a:r>
                      <a:endParaRPr lang="en-US" sz="2000" dirty="0"/>
                    </a:p>
                  </a:txBody>
                  <a:tcPr anchor="ctr"/>
                </a:tc>
                <a:tc>
                  <a:txBody>
                    <a:bodyPr/>
                    <a:lstStyle/>
                    <a:p>
                      <a:r>
                        <a:rPr lang="en-US" sz="2000" dirty="0" smtClean="0"/>
                        <a:t>Principle/Amendment</a:t>
                      </a:r>
                      <a:endParaRPr lang="en-US" sz="2000" dirty="0"/>
                    </a:p>
                  </a:txBody>
                  <a:tcPr anchor="ctr"/>
                </a:tc>
                <a:tc>
                  <a:txBody>
                    <a:bodyPr/>
                    <a:lstStyle/>
                    <a:p>
                      <a:r>
                        <a:rPr lang="en-US" sz="2000" dirty="0" smtClean="0"/>
                        <a:t>Ruling</a:t>
                      </a:r>
                      <a:endParaRPr lang="en-US" sz="2000" dirty="0"/>
                    </a:p>
                  </a:txBody>
                  <a:tcPr anchor="ctr"/>
                </a:tc>
              </a:tr>
              <a:tr h="783771">
                <a:tc>
                  <a:txBody>
                    <a:bodyPr/>
                    <a:lstStyle/>
                    <a:p>
                      <a:r>
                        <a:rPr lang="en-US" i="1" dirty="0" err="1" smtClean="0"/>
                        <a:t>Mapp</a:t>
                      </a:r>
                      <a:endParaRPr lang="en-US" i="1" dirty="0"/>
                    </a:p>
                  </a:txBody>
                  <a:tcPr anchor="ctr"/>
                </a:tc>
                <a:tc>
                  <a:txBody>
                    <a:bodyPr/>
                    <a:lstStyle/>
                    <a:p>
                      <a:r>
                        <a:rPr lang="en-US" dirty="0" smtClean="0"/>
                        <a:t>Searches</a:t>
                      </a:r>
                      <a:r>
                        <a:rPr lang="en-US" baseline="0" dirty="0" smtClean="0"/>
                        <a:t> &amp; seizures</a:t>
                      </a:r>
                    </a:p>
                    <a:p>
                      <a:r>
                        <a:rPr lang="en-US" baseline="0" dirty="0" smtClean="0"/>
                        <a:t>Fourth Amendment</a:t>
                      </a:r>
                      <a:endParaRPr lang="en-US" dirty="0"/>
                    </a:p>
                  </a:txBody>
                  <a:tcPr anchor="ctr"/>
                </a:tc>
                <a:tc>
                  <a:txBody>
                    <a:bodyPr/>
                    <a:lstStyle/>
                    <a:p>
                      <a:r>
                        <a:rPr lang="en-US" dirty="0" smtClean="0"/>
                        <a:t>Illegally</a:t>
                      </a:r>
                      <a:r>
                        <a:rPr lang="en-US" baseline="0" dirty="0" smtClean="0"/>
                        <a:t> seized evidence must be excluded from trial (“exclusionary rule”)</a:t>
                      </a:r>
                      <a:endParaRPr lang="en-US" dirty="0"/>
                    </a:p>
                  </a:txBody>
                  <a:tcPr anchor="ctr"/>
                </a:tc>
              </a:tr>
              <a:tr h="783771">
                <a:tc>
                  <a:txBody>
                    <a:bodyPr/>
                    <a:lstStyle/>
                    <a:p>
                      <a:r>
                        <a:rPr lang="en-US" i="1" dirty="0" smtClean="0"/>
                        <a:t>U.S. v. Leon</a:t>
                      </a:r>
                      <a:endParaRPr lang="en-US" i="1" dirty="0"/>
                    </a:p>
                  </a:txBody>
                  <a:tcPr anchor="ctr"/>
                </a:tc>
                <a:tc>
                  <a:txBody>
                    <a:bodyPr/>
                    <a:lstStyle/>
                    <a:p>
                      <a:r>
                        <a:rPr lang="en-US" dirty="0" smtClean="0"/>
                        <a:t>Searches &amp; Seizures</a:t>
                      </a:r>
                    </a:p>
                    <a:p>
                      <a:r>
                        <a:rPr lang="en-US" dirty="0" smtClean="0"/>
                        <a:t>Fourth Amendment</a:t>
                      </a:r>
                      <a:endParaRPr lang="en-US" dirty="0"/>
                    </a:p>
                  </a:txBody>
                  <a:tcPr anchor="ctr"/>
                </a:tc>
                <a:tc>
                  <a:txBody>
                    <a:bodyPr/>
                    <a:lstStyle/>
                    <a:p>
                      <a:r>
                        <a:rPr lang="en-US" dirty="0" smtClean="0"/>
                        <a:t>Illegally seized evidence is permissible if the officer</a:t>
                      </a:r>
                      <a:r>
                        <a:rPr lang="en-US" baseline="0" dirty="0" smtClean="0"/>
                        <a:t> served the warrant in “good faith”</a:t>
                      </a:r>
                      <a:endParaRPr lang="en-US" dirty="0"/>
                    </a:p>
                  </a:txBody>
                  <a:tcPr anchor="ctr"/>
                </a:tc>
              </a:tr>
              <a:tr h="783771">
                <a:tc>
                  <a:txBody>
                    <a:bodyPr/>
                    <a:lstStyle/>
                    <a:p>
                      <a:r>
                        <a:rPr lang="en-US" i="1" dirty="0" smtClean="0"/>
                        <a:t>Escobedo</a:t>
                      </a:r>
                      <a:endParaRPr lang="en-US" i="1" dirty="0"/>
                    </a:p>
                  </a:txBody>
                  <a:tcPr anchor="ctr"/>
                </a:tc>
                <a:tc>
                  <a:txBody>
                    <a:bodyPr/>
                    <a:lstStyle/>
                    <a:p>
                      <a:r>
                        <a:rPr lang="en-US" dirty="0" smtClean="0"/>
                        <a:t>Self-incrimination/Fifth</a:t>
                      </a:r>
                    </a:p>
                    <a:p>
                      <a:r>
                        <a:rPr lang="en-US" dirty="0" smtClean="0"/>
                        <a:t>Right</a:t>
                      </a:r>
                      <a:r>
                        <a:rPr lang="en-US" baseline="0" dirty="0" smtClean="0"/>
                        <a:t> to counsel/Sixth</a:t>
                      </a:r>
                      <a:endParaRPr lang="en-US" dirty="0"/>
                    </a:p>
                  </a:txBody>
                  <a:tcPr anchor="ctr"/>
                </a:tc>
                <a:tc>
                  <a:txBody>
                    <a:bodyPr/>
                    <a:lstStyle/>
                    <a:p>
                      <a:r>
                        <a:rPr lang="en-US" dirty="0" smtClean="0"/>
                        <a:t>A suspect’s confession</a:t>
                      </a:r>
                      <a:r>
                        <a:rPr lang="en-US" baseline="0" dirty="0" smtClean="0"/>
                        <a:t> cannot be used in court if he was denied access to an attorney</a:t>
                      </a:r>
                      <a:endParaRPr lang="en-US" dirty="0"/>
                    </a:p>
                  </a:txBody>
                  <a:tcPr anchor="ctr"/>
                </a:tc>
              </a:tr>
              <a:tr h="783771">
                <a:tc>
                  <a:txBody>
                    <a:bodyPr/>
                    <a:lstStyle/>
                    <a:p>
                      <a:r>
                        <a:rPr lang="en-US" i="1" dirty="0" smtClean="0"/>
                        <a:t>Gideon</a:t>
                      </a:r>
                      <a:endParaRPr lang="en-US" i="1" dirty="0"/>
                    </a:p>
                  </a:txBody>
                  <a:tcPr anchor="ctr"/>
                </a:tc>
                <a:tc>
                  <a:txBody>
                    <a:bodyPr/>
                    <a:lstStyle/>
                    <a:p>
                      <a:r>
                        <a:rPr lang="en-US" dirty="0" smtClean="0"/>
                        <a:t>Right to counsel</a:t>
                      </a:r>
                    </a:p>
                    <a:p>
                      <a:r>
                        <a:rPr lang="en-US" dirty="0" smtClean="0"/>
                        <a:t>Sixth Amendment</a:t>
                      </a:r>
                      <a:endParaRPr lang="en-US" dirty="0"/>
                    </a:p>
                  </a:txBody>
                  <a:tcPr anchor="ctr"/>
                </a:tc>
                <a:tc>
                  <a:txBody>
                    <a:bodyPr/>
                    <a:lstStyle/>
                    <a:p>
                      <a:r>
                        <a:rPr lang="en-US" dirty="0" smtClean="0"/>
                        <a:t>State must provide an attorney</a:t>
                      </a:r>
                      <a:r>
                        <a:rPr lang="en-US" baseline="0" dirty="0" smtClean="0"/>
                        <a:t> to poor defendants since legal counsel is vital</a:t>
                      </a:r>
                      <a:endParaRPr lang="en-US" dirty="0"/>
                    </a:p>
                  </a:txBody>
                  <a:tcPr anchor="ctr"/>
                </a:tc>
              </a:tr>
              <a:tr h="783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Miranda</a:t>
                      </a:r>
                    </a:p>
                  </a:txBody>
                  <a:tcPr anchor="ctr"/>
                </a:tc>
                <a:tc>
                  <a:txBody>
                    <a:bodyPr/>
                    <a:lstStyle/>
                    <a:p>
                      <a:r>
                        <a:rPr lang="en-US" dirty="0" smtClean="0"/>
                        <a:t>Self-incrimination/Fifth</a:t>
                      </a:r>
                    </a:p>
                    <a:p>
                      <a:r>
                        <a:rPr lang="en-US" dirty="0" smtClean="0"/>
                        <a:t>Right</a:t>
                      </a:r>
                      <a:r>
                        <a:rPr lang="en-US" baseline="0" dirty="0" smtClean="0"/>
                        <a:t> to counsel/Sixth</a:t>
                      </a:r>
                      <a:endParaRPr lang="en-US" dirty="0"/>
                    </a:p>
                  </a:txBody>
                  <a:tcPr anchor="ctr"/>
                </a:tc>
                <a:tc>
                  <a:txBody>
                    <a:bodyPr/>
                    <a:lstStyle/>
                    <a:p>
                      <a:r>
                        <a:rPr lang="en-US" dirty="0" smtClean="0"/>
                        <a:t>Requires</a:t>
                      </a:r>
                      <a:r>
                        <a:rPr lang="en-US" baseline="0" dirty="0" smtClean="0"/>
                        <a:t> police to inform a suspect of his rights to not self-incriminate, attorney</a:t>
                      </a:r>
                      <a:endParaRPr lang="en-US" dirty="0"/>
                    </a:p>
                  </a:txBody>
                  <a:tcPr anchor="ctr"/>
                </a:tc>
              </a:tr>
              <a:tr h="783771">
                <a:tc>
                  <a:txBody>
                    <a:bodyPr/>
                    <a:lstStyle/>
                    <a:p>
                      <a:r>
                        <a:rPr lang="en-US" i="1" dirty="0" smtClean="0"/>
                        <a:t>Furman</a:t>
                      </a:r>
                      <a:endParaRPr lang="en-US" i="1" dirty="0"/>
                    </a:p>
                  </a:txBody>
                  <a:tcPr anchor="ctr"/>
                </a:tc>
                <a:tc>
                  <a:txBody>
                    <a:bodyPr/>
                    <a:lstStyle/>
                    <a:p>
                      <a:r>
                        <a:rPr lang="en-US" dirty="0" smtClean="0"/>
                        <a:t>Cruel</a:t>
                      </a:r>
                      <a:r>
                        <a:rPr lang="en-US" baseline="0" dirty="0" smtClean="0"/>
                        <a:t> &amp; Unusual punishment</a:t>
                      </a:r>
                    </a:p>
                    <a:p>
                      <a:r>
                        <a:rPr lang="en-US" baseline="0" dirty="0" smtClean="0"/>
                        <a:t>Eighth Amendment</a:t>
                      </a:r>
                      <a:endParaRPr lang="en-US" dirty="0"/>
                    </a:p>
                  </a:txBody>
                  <a:tcPr anchor="ctr"/>
                </a:tc>
                <a:tc>
                  <a:txBody>
                    <a:bodyPr/>
                    <a:lstStyle/>
                    <a:p>
                      <a:r>
                        <a:rPr lang="en-US" dirty="0" smtClean="0"/>
                        <a:t>Required</a:t>
                      </a:r>
                      <a:r>
                        <a:rPr lang="en-US" baseline="0" dirty="0" smtClean="0"/>
                        <a:t> death penalty laws to be evenly applied (created 4-year moratorium)</a:t>
                      </a:r>
                      <a:endParaRPr lang="en-US" dirty="0"/>
                    </a:p>
                  </a:txBody>
                  <a:tcPr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Landmark Civil Rights Cases</a:t>
            </a:r>
            <a:endParaRPr lang="en-US" dirty="0"/>
          </a:p>
        </p:txBody>
      </p:sp>
      <p:sp>
        <p:nvSpPr>
          <p:cNvPr id="3" name="Content Placeholder 2"/>
          <p:cNvSpPr>
            <a:spLocks noGrp="1"/>
          </p:cNvSpPr>
          <p:nvPr>
            <p:ph idx="1"/>
          </p:nvPr>
        </p:nvSpPr>
        <p:spPr>
          <a:xfrm>
            <a:off x="152400" y="1600200"/>
            <a:ext cx="8763000" cy="4525963"/>
          </a:xfrm>
        </p:spPr>
        <p:txBody>
          <a:bodyPr/>
          <a:lstStyle/>
          <a:p>
            <a:r>
              <a:rPr lang="en-US" dirty="0" smtClean="0"/>
              <a:t>In </a:t>
            </a:r>
            <a:r>
              <a:rPr lang="en-US" i="1" dirty="0" err="1" smtClean="0"/>
              <a:t>Plessy</a:t>
            </a:r>
            <a:r>
              <a:rPr lang="en-US" dirty="0" smtClean="0"/>
              <a:t>, how does the Court interpret the Fourteenth Amendment’s “equal protection” clause?</a:t>
            </a:r>
          </a:p>
          <a:p>
            <a:r>
              <a:rPr lang="en-US" dirty="0" smtClean="0"/>
              <a:t>What is the Court’s legal reasoning for upholding segregation in </a:t>
            </a:r>
            <a:r>
              <a:rPr lang="en-US" i="1" dirty="0" err="1" smtClean="0"/>
              <a:t>Plessy</a:t>
            </a:r>
            <a:r>
              <a:rPr lang="en-US" dirty="0" smtClean="0"/>
              <a:t>?  Explain.</a:t>
            </a:r>
          </a:p>
          <a:p>
            <a:r>
              <a:rPr lang="en-US" dirty="0" smtClean="0"/>
              <a:t>What is the Court’s legal reasoning for rejecting the “separate but equal” doctrine in </a:t>
            </a:r>
            <a:r>
              <a:rPr lang="en-US" i="1" dirty="0" smtClean="0"/>
              <a:t>Brown</a:t>
            </a:r>
            <a:r>
              <a:rPr lang="en-US" dirty="0" smtClean="0"/>
              <a:t>?  Explain.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Fourteenth Amendment</a:t>
            </a:r>
            <a:endParaRPr lang="en-US" dirty="0"/>
          </a:p>
        </p:txBody>
      </p:sp>
      <p:sp>
        <p:nvSpPr>
          <p:cNvPr id="3" name="Content Placeholder 2"/>
          <p:cNvSpPr>
            <a:spLocks noGrp="1"/>
          </p:cNvSpPr>
          <p:nvPr>
            <p:ph idx="1"/>
          </p:nvPr>
        </p:nvSpPr>
        <p:spPr>
          <a:xfrm>
            <a:off x="152400" y="1600200"/>
            <a:ext cx="8686800" cy="4525963"/>
          </a:xfrm>
        </p:spPr>
        <p:txBody>
          <a:bodyPr>
            <a:normAutofit lnSpcReduction="10000"/>
          </a:bodyPr>
          <a:lstStyle/>
          <a:p>
            <a:pPr>
              <a:buNone/>
            </a:pPr>
            <a:r>
              <a:rPr lang="en-US" dirty="0" smtClean="0"/>
              <a:t>	</a:t>
            </a:r>
            <a:r>
              <a:rPr lang="en-US" i="1" dirty="0" smtClean="0"/>
              <a:t>All persons born or naturalized in the United States, and subject to the jurisdiction thereof, are citizens of the United States and of the State wherein they reside. </a:t>
            </a:r>
            <a:r>
              <a:rPr lang="en-US" i="1" u="sng" dirty="0" smtClean="0"/>
              <a:t>No State shall</a:t>
            </a:r>
            <a:r>
              <a:rPr lang="en-US" i="1" dirty="0" smtClean="0"/>
              <a:t> make or enforce any law which shall abridge the privileges or immunities of citizens of the United States; nor shall any State deprive any person of life, liberty, or property, without due process of law; nor </a:t>
            </a:r>
            <a:r>
              <a:rPr lang="en-US" i="1" u="sng" dirty="0" smtClean="0"/>
              <a:t>deny to any person within its jurisdiction the equal protection of the laws</a:t>
            </a:r>
            <a:r>
              <a:rPr lang="en-US" i="1" dirty="0" smtClean="0"/>
              <a:t>. </a:t>
            </a:r>
            <a:endParaRPr lang="en-US"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Ninth Amendment</a:t>
            </a:r>
            <a:endParaRPr lang="en-US" dirty="0"/>
          </a:p>
        </p:txBody>
      </p:sp>
      <p:sp>
        <p:nvSpPr>
          <p:cNvPr id="8" name="Content Placeholder 7"/>
          <p:cNvSpPr>
            <a:spLocks noGrp="1"/>
          </p:cNvSpPr>
          <p:nvPr>
            <p:ph idx="1"/>
          </p:nvPr>
        </p:nvSpPr>
        <p:spPr>
          <a:xfrm>
            <a:off x="304800" y="1600200"/>
            <a:ext cx="8382000" cy="4525963"/>
          </a:xfrm>
        </p:spPr>
        <p:txBody>
          <a:bodyPr/>
          <a:lstStyle/>
          <a:p>
            <a:pPr>
              <a:buNone/>
            </a:pPr>
            <a:r>
              <a:rPr lang="en-US" i="1" dirty="0" smtClean="0"/>
              <a:t>	</a:t>
            </a:r>
            <a:r>
              <a:rPr lang="en-US" sz="4000" i="1" dirty="0" smtClean="0"/>
              <a:t>The enumeration in the Constitution, of certain rights, shall not be construed to deny or disparage others retained by the people.</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err="1" smtClean="0"/>
              <a:t>Plessy</a:t>
            </a:r>
            <a:r>
              <a:rPr lang="en-US" sz="3800" i="1" dirty="0" smtClean="0"/>
              <a:t> v. Ferguson </a:t>
            </a:r>
            <a:r>
              <a:rPr lang="en-US" sz="3800" dirty="0" smtClean="0"/>
              <a:t>(1896)</a:t>
            </a:r>
            <a:endParaRPr lang="en-US" sz="3800" dirty="0"/>
          </a:p>
        </p:txBody>
      </p:sp>
      <p:sp>
        <p:nvSpPr>
          <p:cNvPr id="3" name="Content Placeholder 2"/>
          <p:cNvSpPr>
            <a:spLocks noGrp="1"/>
          </p:cNvSpPr>
          <p:nvPr>
            <p:ph idx="1"/>
          </p:nvPr>
        </p:nvSpPr>
        <p:spPr>
          <a:xfrm>
            <a:off x="-152400" y="990600"/>
            <a:ext cx="7239000" cy="5715000"/>
          </a:xfrm>
        </p:spPr>
        <p:txBody>
          <a:bodyPr>
            <a:normAutofit fontScale="47500" lnSpcReduction="20000"/>
          </a:bodyPr>
          <a:lstStyle/>
          <a:p>
            <a:pPr>
              <a:lnSpc>
                <a:spcPct val="120000"/>
              </a:lnSpc>
              <a:buNone/>
            </a:pPr>
            <a:r>
              <a:rPr lang="en-US" sz="5100" i="1" dirty="0" smtClean="0"/>
              <a:t>	</a:t>
            </a:r>
            <a:r>
              <a:rPr lang="en-US" sz="5300" i="1" dirty="0" smtClean="0"/>
              <a:t>The object of the amendment was undoubtedly to enforce the absolute equality of the two races before the law, but, in the nature of things, it could not have been intended to abolish distinctions based upon color, or to enforce social, as distinguished from political, equality, or a commingling of the two races upon terms unsatisfactory to either. Laws permitting, and even requiring, their separation in places where they are liable to be brought into contact do not necessarily imply the inferiority of either race to the other, and have been generally, if not universally, recognized as within the competency of the state legislatures in the exercise of their police power.</a:t>
            </a:r>
            <a:endParaRPr lang="en-US" sz="5300" i="1" dirty="0"/>
          </a:p>
        </p:txBody>
      </p:sp>
      <p:pic>
        <p:nvPicPr>
          <p:cNvPr id="2050" name="Picture 2" descr="http://law2.umkc.edu/faculty/projects/ftrials/conlaw/homerplessy.jpg"/>
          <p:cNvPicPr>
            <a:picLocks noChangeAspect="1" noChangeArrowheads="1"/>
          </p:cNvPicPr>
          <p:nvPr/>
        </p:nvPicPr>
        <p:blipFill>
          <a:blip r:embed="rId2"/>
          <a:srcRect/>
          <a:stretch>
            <a:fillRect/>
          </a:stretch>
        </p:blipFill>
        <p:spPr bwMode="auto">
          <a:xfrm>
            <a:off x="7010400" y="2438400"/>
            <a:ext cx="1881481" cy="2438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err="1" smtClean="0"/>
              <a:t>Plessy</a:t>
            </a:r>
            <a:r>
              <a:rPr lang="en-US" sz="3800" i="1" dirty="0" smtClean="0"/>
              <a:t> v. Ferguson </a:t>
            </a:r>
            <a:r>
              <a:rPr lang="en-US" sz="3800" dirty="0" smtClean="0"/>
              <a:t>(1896)</a:t>
            </a:r>
            <a:endParaRPr lang="en-US" sz="3800" dirty="0"/>
          </a:p>
        </p:txBody>
      </p:sp>
      <p:sp>
        <p:nvSpPr>
          <p:cNvPr id="3" name="Content Placeholder 2"/>
          <p:cNvSpPr>
            <a:spLocks noGrp="1"/>
          </p:cNvSpPr>
          <p:nvPr>
            <p:ph idx="1"/>
          </p:nvPr>
        </p:nvSpPr>
        <p:spPr>
          <a:xfrm>
            <a:off x="152400" y="1371600"/>
            <a:ext cx="8686800" cy="5181600"/>
          </a:xfrm>
        </p:spPr>
        <p:txBody>
          <a:bodyPr>
            <a:normAutofit/>
          </a:bodyPr>
          <a:lstStyle/>
          <a:p>
            <a:pPr>
              <a:buNone/>
            </a:pPr>
            <a:r>
              <a:rPr lang="en-US" sz="2800" i="1" dirty="0" smtClean="0"/>
              <a:t>	So far, then, as a conflict with the Fourteenth Amendment is concerned, the case reduces itself to the question whether the statute of Louisiana is a reasonable regulation, and, with respect to this, there must necessarily be a large discretion on the part of the legislature.  </a:t>
            </a:r>
          </a:p>
          <a:p>
            <a:pPr>
              <a:buNone/>
            </a:pPr>
            <a:endParaRPr lang="en-US" sz="2800" i="1" dirty="0" smtClean="0"/>
          </a:p>
          <a:p>
            <a:pPr>
              <a:buNone/>
            </a:pPr>
            <a:r>
              <a:rPr lang="en-US" sz="2800" i="1" dirty="0" smtClean="0"/>
              <a:t>	</a:t>
            </a:r>
            <a:r>
              <a:rPr lang="en-US" sz="2800" dirty="0" smtClean="0"/>
              <a:t>Is this judicial activism or restraint?</a:t>
            </a:r>
          </a:p>
          <a:p>
            <a:pPr>
              <a:buNone/>
            </a:pPr>
            <a:endParaRPr lang="en-US" sz="2800" i="1" dirty="0" smtClean="0"/>
          </a:p>
          <a:p>
            <a:pPr>
              <a:buNone/>
            </a:pPr>
            <a:r>
              <a:rPr lang="en-US" sz="2800" i="1" dirty="0" smtClean="0"/>
              <a:t>	</a:t>
            </a:r>
            <a:endParaRPr lang="en-US" sz="2800"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err="1" smtClean="0"/>
              <a:t>Plessy</a:t>
            </a:r>
            <a:r>
              <a:rPr lang="en-US" sz="3800" i="1" dirty="0" smtClean="0"/>
              <a:t> v. Ferguson </a:t>
            </a:r>
            <a:r>
              <a:rPr lang="en-US" sz="3800" dirty="0" smtClean="0"/>
              <a:t>(1896)</a:t>
            </a:r>
            <a:endParaRPr lang="en-US" sz="3800" dirty="0"/>
          </a:p>
        </p:txBody>
      </p:sp>
      <p:sp>
        <p:nvSpPr>
          <p:cNvPr id="3" name="Content Placeholder 2"/>
          <p:cNvSpPr>
            <a:spLocks noGrp="1"/>
          </p:cNvSpPr>
          <p:nvPr>
            <p:ph idx="1"/>
          </p:nvPr>
        </p:nvSpPr>
        <p:spPr>
          <a:xfrm>
            <a:off x="0" y="1143000"/>
            <a:ext cx="8991600" cy="5562600"/>
          </a:xfrm>
        </p:spPr>
        <p:txBody>
          <a:bodyPr>
            <a:normAutofit lnSpcReduction="10000"/>
          </a:bodyPr>
          <a:lstStyle/>
          <a:p>
            <a:pPr>
              <a:buNone/>
            </a:pPr>
            <a:r>
              <a:rPr lang="en-US" sz="2800" i="1" dirty="0" smtClean="0"/>
              <a:t>	We consider the underlying fallacy of the plaintiff's argument to consist in the assumption that the enforced separation of the two races stamps the colored race with a badge of inferiority. If this be so, it is not by reason of anything found in the act, but solely because the colored race chooses to put that construction upon it…. The argument also assumes that social prejudices may be overcome by legislation, and that equal rights cannot be secured to the negro except by an enforced commingling of the two races. We cannot accept this proposition. If the two races are to meet upon terms of social equality, it must be the result of natural affinities, a mutual appreciation of each other's merits, and a voluntary consent of individuals.</a:t>
            </a:r>
          </a:p>
          <a:p>
            <a:pPr>
              <a:buNone/>
            </a:pPr>
            <a:endParaRPr lang="en-US" sz="28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err="1" smtClean="0"/>
              <a:t>Plessy</a:t>
            </a:r>
            <a:r>
              <a:rPr lang="en-US" sz="3800" i="1" dirty="0" smtClean="0"/>
              <a:t> v. Ferguson </a:t>
            </a:r>
            <a:r>
              <a:rPr lang="en-US" sz="3800" dirty="0" smtClean="0"/>
              <a:t>(1896)</a:t>
            </a:r>
            <a:endParaRPr lang="en-US" sz="3800" dirty="0"/>
          </a:p>
        </p:txBody>
      </p:sp>
      <p:sp>
        <p:nvSpPr>
          <p:cNvPr id="3" name="Content Placeholder 2"/>
          <p:cNvSpPr>
            <a:spLocks noGrp="1"/>
          </p:cNvSpPr>
          <p:nvPr>
            <p:ph idx="1"/>
          </p:nvPr>
        </p:nvSpPr>
        <p:spPr>
          <a:xfrm>
            <a:off x="0" y="1143000"/>
            <a:ext cx="8991600" cy="5562600"/>
          </a:xfrm>
        </p:spPr>
        <p:txBody>
          <a:bodyPr>
            <a:normAutofit/>
          </a:bodyPr>
          <a:lstStyle/>
          <a:p>
            <a:pPr>
              <a:buNone/>
            </a:pPr>
            <a:r>
              <a:rPr lang="en-US" sz="2800" i="1" dirty="0" smtClean="0"/>
              <a:t>	Legislation is powerless to eradicate racial instincts or to abolish distinctions based upon physical differences, and the attempt to do so can only result in accentuating the difficulties of the present situation. If the civil and political rights of both races be equal, one cannot be inferior to the other civilly or politically. If one race be inferior to the other socially, the Constitution of the United States cannot put them upon the same plane.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smtClean="0"/>
              <a:t>Brown v. Board of Education </a:t>
            </a:r>
            <a:r>
              <a:rPr lang="en-US" sz="3800" dirty="0" smtClean="0"/>
              <a:t>(1954)</a:t>
            </a:r>
            <a:endParaRPr lang="en-US" sz="3800" dirty="0"/>
          </a:p>
        </p:txBody>
      </p:sp>
      <p:sp>
        <p:nvSpPr>
          <p:cNvPr id="3" name="Content Placeholder 2"/>
          <p:cNvSpPr>
            <a:spLocks noGrp="1"/>
          </p:cNvSpPr>
          <p:nvPr>
            <p:ph idx="1"/>
          </p:nvPr>
        </p:nvSpPr>
        <p:spPr>
          <a:xfrm>
            <a:off x="0" y="1066800"/>
            <a:ext cx="7086600" cy="5638800"/>
          </a:xfrm>
        </p:spPr>
        <p:txBody>
          <a:bodyPr>
            <a:normAutofit/>
          </a:bodyPr>
          <a:lstStyle/>
          <a:p>
            <a:pPr>
              <a:buNone/>
            </a:pPr>
            <a:r>
              <a:rPr lang="en-US" sz="2800" dirty="0" smtClean="0"/>
              <a:t>	</a:t>
            </a:r>
            <a:r>
              <a:rPr lang="en-US" sz="2800" i="1" dirty="0" smtClean="0"/>
              <a:t>…[T]here are findings below that the Negro and white schools involved have been equalized, or are being equalized, with respect to buildings, curricula, qualifications and salaries of teachers, and other "tangible" factors.</a:t>
            </a:r>
            <a:r>
              <a:rPr lang="en-US" sz="2800" b="1" i="1" baseline="30000" dirty="0" smtClean="0"/>
              <a:t> </a:t>
            </a:r>
            <a:r>
              <a:rPr lang="en-US" sz="2800" b="1" i="1" dirty="0" smtClean="0"/>
              <a:t> </a:t>
            </a:r>
            <a:r>
              <a:rPr lang="en-US" sz="2800" i="1" dirty="0" smtClean="0"/>
              <a:t>Our decision, therefore, cannot turn on merely a comparison of these tangible factors in the Negro and white schools involved in each of the cases. We must look instead to the effect of segregation itself on public education.</a:t>
            </a:r>
            <a:endParaRPr lang="en-US" sz="2800" i="1" dirty="0"/>
          </a:p>
        </p:txBody>
      </p:sp>
      <p:pic>
        <p:nvPicPr>
          <p:cNvPr id="59394" name="Picture 2" descr="http://inclusion.baystatebanner.com/issues/2008/images/APlindabrown.jpg"/>
          <p:cNvPicPr>
            <a:picLocks noChangeAspect="1" noChangeArrowheads="1"/>
          </p:cNvPicPr>
          <p:nvPr/>
        </p:nvPicPr>
        <p:blipFill>
          <a:blip r:embed="rId2"/>
          <a:srcRect/>
          <a:stretch>
            <a:fillRect/>
          </a:stretch>
        </p:blipFill>
        <p:spPr bwMode="auto">
          <a:xfrm>
            <a:off x="7086600" y="2057400"/>
            <a:ext cx="1885950" cy="271576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smtClean="0"/>
              <a:t>Brown v. Board of Education </a:t>
            </a:r>
            <a:r>
              <a:rPr lang="en-US" sz="3800" dirty="0" smtClean="0"/>
              <a:t>(1954)</a:t>
            </a:r>
            <a:endParaRPr lang="en-US" sz="3800" dirty="0"/>
          </a:p>
        </p:txBody>
      </p:sp>
      <p:sp>
        <p:nvSpPr>
          <p:cNvPr id="3" name="Content Placeholder 2"/>
          <p:cNvSpPr>
            <a:spLocks noGrp="1"/>
          </p:cNvSpPr>
          <p:nvPr>
            <p:ph idx="1"/>
          </p:nvPr>
        </p:nvSpPr>
        <p:spPr>
          <a:xfrm>
            <a:off x="0" y="1143000"/>
            <a:ext cx="8991600" cy="5562600"/>
          </a:xfrm>
        </p:spPr>
        <p:txBody>
          <a:bodyPr>
            <a:normAutofit fontScale="92500" lnSpcReduction="10000"/>
          </a:bodyPr>
          <a:lstStyle/>
          <a:p>
            <a:pPr>
              <a:buNone/>
            </a:pPr>
            <a:r>
              <a:rPr lang="en-US" sz="2800" i="1" dirty="0" smtClean="0"/>
              <a:t>	Today, education is perhaps the most important function of state and local governments. Compulsory school attendance laws and the great expenditures for education both demonstrate our recognition of the importance of education to our democratic society. It is required in the performance of our most basic public responsibilities, even service in the armed forces. It is the very foundation of good citizenship. Today it is a principal instrument in awakening the child to cultural values, in preparing him for later professional training, and in helping him to adjust normally to his environment. In these days, it is doubtful that any child may reasonably be expected to succeed in life if he is denied the opportunity of an education. Such an opportunity, where the state has undertaken to provide it, is a right which must be made available to all on equal terms.</a:t>
            </a:r>
          </a:p>
          <a:p>
            <a:pPr>
              <a:buNone/>
            </a:pPr>
            <a:endParaRPr lang="en-US" sz="2800" i="1" dirty="0" smtClean="0"/>
          </a:p>
          <a:p>
            <a:pPr>
              <a:buNone/>
            </a:pPr>
            <a:endParaRPr lang="en-US" sz="28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800" i="1" dirty="0" smtClean="0"/>
              <a:t>Brown v. Board of Education </a:t>
            </a:r>
            <a:r>
              <a:rPr lang="en-US" sz="3800" dirty="0" smtClean="0"/>
              <a:t>(1954)</a:t>
            </a:r>
            <a:endParaRPr lang="en-US" sz="3800" dirty="0"/>
          </a:p>
        </p:txBody>
      </p:sp>
      <p:sp>
        <p:nvSpPr>
          <p:cNvPr id="3" name="Content Placeholder 2"/>
          <p:cNvSpPr>
            <a:spLocks noGrp="1"/>
          </p:cNvSpPr>
          <p:nvPr>
            <p:ph idx="1"/>
          </p:nvPr>
        </p:nvSpPr>
        <p:spPr>
          <a:xfrm>
            <a:off x="0" y="1143000"/>
            <a:ext cx="8991600" cy="5562600"/>
          </a:xfrm>
        </p:spPr>
        <p:txBody>
          <a:bodyPr>
            <a:normAutofit/>
          </a:bodyPr>
          <a:lstStyle/>
          <a:p>
            <a:pPr>
              <a:buNone/>
            </a:pPr>
            <a:r>
              <a:rPr lang="en-US" sz="2800" i="1" dirty="0" smtClean="0"/>
              <a:t>	We come then to the question presented:  Does segregation of children in public schools solely on the basis of race, even though the physical facilities and other "tangible" factors may be equal, deprive the children of the minority group of equal educational opportunities? We believe that it does…. </a:t>
            </a:r>
            <a:r>
              <a:rPr lang="en-US" sz="2800" b="1" i="1" dirty="0" smtClean="0"/>
              <a:t>We conclude that, in the field of public education, the doctrine of "separate but equal" has no place. Separate educational facilities are inherently unequal.</a:t>
            </a:r>
            <a:r>
              <a:rPr lang="en-US" sz="2800" i="1" dirty="0" smtClean="0"/>
              <a:t> Therefore, we hold that the plaintiffs…are, by reason of the segregation complained of, deprived of the equal protection of the laws guaranteed by the Fourteenth Amendment.</a:t>
            </a:r>
          </a:p>
          <a:p>
            <a:pPr>
              <a:buNone/>
            </a:pPr>
            <a:endParaRPr lang="en-US" sz="2800" i="1" dirty="0" smtClean="0"/>
          </a:p>
          <a:p>
            <a:pPr>
              <a:buNone/>
            </a:pPr>
            <a:endParaRPr lang="en-US" sz="280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Equal Rights Amendment</a:t>
            </a:r>
          </a:p>
        </p:txBody>
      </p:sp>
      <p:sp>
        <p:nvSpPr>
          <p:cNvPr id="23555" name="Rectangle 3"/>
          <p:cNvSpPr>
            <a:spLocks noGrp="1" noChangeArrowheads="1"/>
          </p:cNvSpPr>
          <p:nvPr>
            <p:ph type="body" idx="1"/>
          </p:nvPr>
        </p:nvSpPr>
        <p:spPr>
          <a:xfrm>
            <a:off x="457200" y="1371600"/>
            <a:ext cx="8229600" cy="1676400"/>
          </a:xfrm>
        </p:spPr>
        <p:txBody>
          <a:bodyPr/>
          <a:lstStyle/>
          <a:p>
            <a:pPr eaLnBrk="1" hangingPunct="1">
              <a:buFontTx/>
              <a:buNone/>
            </a:pPr>
            <a:r>
              <a:rPr lang="en-US" smtClean="0"/>
              <a:t>	“Equality of rights under the law shall not be denied or abridged by the United States or by any State on account of sex.”</a:t>
            </a:r>
          </a:p>
        </p:txBody>
      </p:sp>
      <p:pic>
        <p:nvPicPr>
          <p:cNvPr id="23556" name="Picture 5" descr="27002-004-DAEEAC34"/>
          <p:cNvPicPr>
            <a:picLocks noChangeAspect="1" noChangeArrowheads="1"/>
          </p:cNvPicPr>
          <p:nvPr/>
        </p:nvPicPr>
        <p:blipFill>
          <a:blip r:embed="rId3" cstate="print"/>
          <a:srcRect/>
          <a:stretch>
            <a:fillRect/>
          </a:stretch>
        </p:blipFill>
        <p:spPr bwMode="auto">
          <a:xfrm>
            <a:off x="304800" y="2971800"/>
            <a:ext cx="4876800" cy="3657600"/>
          </a:xfrm>
          <a:prstGeom prst="rect">
            <a:avLst/>
          </a:prstGeom>
          <a:noFill/>
          <a:ln w="9525">
            <a:noFill/>
            <a:miter lim="800000"/>
            <a:headEnd/>
            <a:tailEnd/>
          </a:ln>
        </p:spPr>
      </p:pic>
      <p:pic>
        <p:nvPicPr>
          <p:cNvPr id="23557" name="Picture 7" descr="phyllis-schlafly-2"/>
          <p:cNvPicPr>
            <a:picLocks noChangeAspect="1" noChangeArrowheads="1"/>
          </p:cNvPicPr>
          <p:nvPr/>
        </p:nvPicPr>
        <p:blipFill>
          <a:blip r:embed="rId4" cstate="print"/>
          <a:srcRect/>
          <a:stretch>
            <a:fillRect/>
          </a:stretch>
        </p:blipFill>
        <p:spPr bwMode="auto">
          <a:xfrm>
            <a:off x="5257800" y="3276600"/>
            <a:ext cx="3505200"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Impact of Title IX</a:t>
            </a:r>
          </a:p>
        </p:txBody>
      </p:sp>
      <p:pic>
        <p:nvPicPr>
          <p:cNvPr id="24579" name="Picture 6" descr="2hspartgraph"/>
          <p:cNvPicPr>
            <a:picLocks noChangeAspect="1" noChangeArrowheads="1"/>
          </p:cNvPicPr>
          <p:nvPr/>
        </p:nvPicPr>
        <p:blipFill>
          <a:blip r:embed="rId3" cstate="print"/>
          <a:srcRect/>
          <a:stretch>
            <a:fillRect/>
          </a:stretch>
        </p:blipFill>
        <p:spPr bwMode="auto">
          <a:xfrm>
            <a:off x="533400" y="1295400"/>
            <a:ext cx="7994130" cy="512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533400"/>
          </a:xfrm>
        </p:spPr>
        <p:txBody>
          <a:bodyPr>
            <a:noAutofit/>
          </a:bodyPr>
          <a:lstStyle/>
          <a:p>
            <a:r>
              <a:rPr lang="en-US" sz="2800" dirty="0" smtClean="0"/>
              <a:t>Is the use of contraception protected by a right to privacy?</a:t>
            </a:r>
            <a:endParaRPr lang="en-US" sz="2800" dirty="0"/>
          </a:p>
        </p:txBody>
      </p:sp>
      <p:sp>
        <p:nvSpPr>
          <p:cNvPr id="3" name="Content Placeholder 2"/>
          <p:cNvSpPr>
            <a:spLocks noGrp="1"/>
          </p:cNvSpPr>
          <p:nvPr>
            <p:ph idx="1"/>
          </p:nvPr>
        </p:nvSpPr>
        <p:spPr>
          <a:xfrm>
            <a:off x="0" y="838200"/>
            <a:ext cx="8991600" cy="5867400"/>
          </a:xfrm>
        </p:spPr>
        <p:txBody>
          <a:bodyPr>
            <a:noAutofit/>
          </a:bodyPr>
          <a:lstStyle/>
          <a:p>
            <a:pPr>
              <a:spcBef>
                <a:spcPts val="0"/>
              </a:spcBef>
              <a:buNone/>
            </a:pPr>
            <a:r>
              <a:rPr lang="en-US" sz="2200" dirty="0" smtClean="0"/>
              <a:t>	</a:t>
            </a:r>
            <a:r>
              <a:rPr lang="en-US" sz="2300" i="1" dirty="0" smtClean="0"/>
              <a:t>The present case, then, concerns a relationship lying within the zone of privacy created by several fundamental constitutional guarantees. And it concerns a law which, in forbidding the use of contraceptives, rather than regulating their manufacture or sale, seeks to achieve its goals by means having a maximum destructive impact upon that relationship. Such a law cannot stand in light of the familiar principle, so often applied by this Court, that a governmental purpose to control or prevent activities constitutionally subject to state regulation may not be achieved by means which sweep unnecessarily broadly and thereby invade the area of protected freedoms. </a:t>
            </a:r>
            <a:r>
              <a:rPr lang="en-US" sz="2300" b="1" i="1" dirty="0" smtClean="0"/>
              <a:t>Would we allow the police to search the sacred precincts of marital bedrooms for telltale signs of the use of contraceptives? The very idea is repulsive to the notions of privacy surrounding the marriage relationship.</a:t>
            </a:r>
          </a:p>
          <a:p>
            <a:pPr>
              <a:spcBef>
                <a:spcPts val="0"/>
              </a:spcBef>
              <a:buNone/>
            </a:pPr>
            <a:endParaRPr lang="en-US" sz="1000" i="1" dirty="0" smtClean="0"/>
          </a:p>
          <a:p>
            <a:pPr>
              <a:spcBef>
                <a:spcPts val="0"/>
              </a:spcBef>
              <a:buNone/>
            </a:pPr>
            <a:r>
              <a:rPr lang="en-US" sz="2400" i="1" dirty="0" smtClean="0"/>
              <a:t>					</a:t>
            </a:r>
            <a:r>
              <a:rPr lang="en-US" sz="2400" dirty="0" smtClean="0"/>
              <a:t>Mr. Justice Douglas</a:t>
            </a:r>
          </a:p>
          <a:p>
            <a:pPr>
              <a:spcBef>
                <a:spcPts val="0"/>
              </a:spcBef>
              <a:buNone/>
            </a:pPr>
            <a:r>
              <a:rPr lang="en-US" sz="2400" i="1" dirty="0" smtClean="0"/>
              <a:t>					Griswold v. Connecticut </a:t>
            </a:r>
            <a:r>
              <a:rPr lang="en-US" sz="2400" dirty="0" smtClean="0"/>
              <a:t>(1965)</a:t>
            </a:r>
            <a:endParaRPr lang="en-US"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Fourteenth Amendment</a:t>
            </a:r>
            <a:endParaRPr lang="en-US" dirty="0"/>
          </a:p>
        </p:txBody>
      </p:sp>
      <p:sp>
        <p:nvSpPr>
          <p:cNvPr id="3" name="Content Placeholder 2"/>
          <p:cNvSpPr>
            <a:spLocks noGrp="1"/>
          </p:cNvSpPr>
          <p:nvPr>
            <p:ph idx="1"/>
          </p:nvPr>
        </p:nvSpPr>
        <p:spPr>
          <a:xfrm>
            <a:off x="228600" y="1600200"/>
            <a:ext cx="8610600" cy="4953000"/>
          </a:xfrm>
        </p:spPr>
        <p:txBody>
          <a:bodyPr>
            <a:normAutofit lnSpcReduction="10000"/>
          </a:bodyPr>
          <a:lstStyle/>
          <a:p>
            <a:pPr>
              <a:buNone/>
            </a:pPr>
            <a:r>
              <a:rPr lang="en-US" dirty="0" smtClean="0"/>
              <a:t>	</a:t>
            </a:r>
            <a:r>
              <a:rPr lang="en-US" i="1" dirty="0" smtClean="0"/>
              <a:t>All persons born or naturalized in the United States, and subject to the jurisdiction thereof, are citizens of the United States and of the State wherein they reside. No </a:t>
            </a:r>
            <a:r>
              <a:rPr lang="en-US" i="1" u="sng" dirty="0" smtClean="0"/>
              <a:t>State</a:t>
            </a:r>
            <a:r>
              <a:rPr lang="en-US" i="1" dirty="0" smtClean="0"/>
              <a:t> shall make or enforce any law which shall abridge the privileges or immunities of citizens of the United States; nor shall any </a:t>
            </a:r>
            <a:r>
              <a:rPr lang="en-US" i="1" u="sng" dirty="0" smtClean="0"/>
              <a:t>State</a:t>
            </a:r>
            <a:r>
              <a:rPr lang="en-US" i="1" dirty="0" smtClean="0"/>
              <a:t> deprive any person of life, liberty, or property, without due process of law; nor deny to any person within its jurisdiction the equal protection of the laws. </a:t>
            </a:r>
            <a:endParaRPr lang="en-US"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300" dirty="0" smtClean="0"/>
              <a:t>Is abortion part of a fundamental right to privacy?</a:t>
            </a:r>
            <a:endParaRPr lang="en-US" sz="3300" dirty="0"/>
          </a:p>
        </p:txBody>
      </p:sp>
      <p:sp>
        <p:nvSpPr>
          <p:cNvPr id="3" name="Content Placeholder 2"/>
          <p:cNvSpPr>
            <a:spLocks noGrp="1"/>
          </p:cNvSpPr>
          <p:nvPr>
            <p:ph idx="1"/>
          </p:nvPr>
        </p:nvSpPr>
        <p:spPr>
          <a:xfrm>
            <a:off x="0" y="914400"/>
            <a:ext cx="8991600" cy="5791200"/>
          </a:xfrm>
        </p:spPr>
        <p:txBody>
          <a:bodyPr>
            <a:normAutofit fontScale="70000" lnSpcReduction="20000"/>
          </a:bodyPr>
          <a:lstStyle/>
          <a:p>
            <a:pPr>
              <a:buNone/>
            </a:pPr>
            <a:r>
              <a:rPr lang="en-US" sz="5100" i="1" dirty="0" smtClean="0"/>
              <a:t>	</a:t>
            </a:r>
            <a:r>
              <a:rPr lang="en-US" b="1" i="1" dirty="0" smtClean="0"/>
              <a:t>This right of privacy, whether it be founded in the Fourteenth Amendment's concept of personal liberty and restrictions upon state action…or…in the Ninth Amendment's reservation of rights to the people, is broad enough to encompass a woman's decision whether or not to terminate her pregnancy.</a:t>
            </a:r>
            <a:r>
              <a:rPr lang="en-US" i="1" dirty="0" smtClean="0"/>
              <a:t> The detriment that the State would impose upon the pregnant woman by denying this choice altogether is apparent. Specific and direct harm medically diagnosable even in early pregnancy may be involved. Maternity, or additional offspring, may force upon the woman a distressful life and future. Psychological harm may be imminent. Mental and physical health may be taxed by child care. There is also the distress, for all concerned, associated with the unwanted child, and there is the problem of bringing a child into a family already unable, psychologically and otherwise, to care for it. In other cases, as in this one, the additional difficulties and continuing stigma of unwed motherhood may be involved. All these are factors the woman and her responsible physician necessarily will consider in consultation.</a:t>
            </a:r>
          </a:p>
          <a:p>
            <a:pPr>
              <a:buNone/>
            </a:pPr>
            <a:endParaRPr lang="en-US" sz="1300" i="1" dirty="0" smtClean="0"/>
          </a:p>
          <a:p>
            <a:pPr>
              <a:buNone/>
            </a:pPr>
            <a:r>
              <a:rPr lang="en-US" sz="3700" i="1" dirty="0" smtClean="0"/>
              <a:t>					</a:t>
            </a:r>
            <a:r>
              <a:rPr lang="en-US" sz="3700" dirty="0" smtClean="0"/>
              <a:t>Mr. Justice Blackmun</a:t>
            </a:r>
          </a:p>
          <a:p>
            <a:pPr>
              <a:buNone/>
            </a:pPr>
            <a:r>
              <a:rPr lang="en-US" sz="3700" i="1" dirty="0" smtClean="0"/>
              <a:t>					Roe v. Wade </a:t>
            </a:r>
            <a:r>
              <a:rPr lang="en-US" sz="3700" dirty="0" smtClean="0"/>
              <a:t>(1973)</a:t>
            </a:r>
            <a:endParaRPr lang="en-US" sz="3700"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300" dirty="0" smtClean="0"/>
              <a:t>Is the right to an abortion absolute?</a:t>
            </a:r>
            <a:endParaRPr lang="en-US" sz="3300" dirty="0"/>
          </a:p>
        </p:txBody>
      </p:sp>
      <p:sp>
        <p:nvSpPr>
          <p:cNvPr id="3" name="Content Placeholder 2"/>
          <p:cNvSpPr>
            <a:spLocks noGrp="1"/>
          </p:cNvSpPr>
          <p:nvPr>
            <p:ph idx="1"/>
          </p:nvPr>
        </p:nvSpPr>
        <p:spPr>
          <a:xfrm>
            <a:off x="0" y="914400"/>
            <a:ext cx="8991600" cy="5791200"/>
          </a:xfrm>
        </p:spPr>
        <p:txBody>
          <a:bodyPr>
            <a:normAutofit fontScale="47500" lnSpcReduction="20000"/>
          </a:bodyPr>
          <a:lstStyle/>
          <a:p>
            <a:pPr>
              <a:buNone/>
            </a:pPr>
            <a:r>
              <a:rPr lang="en-US" sz="5100" i="1" dirty="0" smtClean="0"/>
              <a:t>	</a:t>
            </a:r>
            <a:r>
              <a:rPr lang="en-US" sz="4600" i="1" dirty="0" smtClean="0"/>
              <a:t>[Some] argue that the woman's right [to an abortion] is absolute and that she is entitled to terminate her pregnancy at whatever time, in whatever way, and for whatever reason she alone chooses. With this we do not agree….The Court's decisions recognizing a right of privacy also acknowledge that some state regulation in areas protected by that right is appropriate. As noted above, a State may properly assert important interests in safeguarding health, in maintaining medical standards, and in protecting potential life. At some point in pregnancy, these respective interests become sufficiently compelling to sustain regulation of the factors that govern the abortion decision. The privacy right involved, therefore, cannot be said to be absolute. In fact, it is not clear to us that the claim asserted by some </a:t>
            </a:r>
            <a:r>
              <a:rPr lang="en-US" sz="4600" dirty="0" err="1" smtClean="0"/>
              <a:t>amici</a:t>
            </a:r>
            <a:r>
              <a:rPr lang="en-US" sz="4600" i="1" dirty="0" smtClean="0"/>
              <a:t> that one has an unlimited right to do with one's body as one pleases bears a close relationship to the right of privacy previously articulated in the Court's decisions. The Court has refused to recognize an unlimited right of this kind in the past….</a:t>
            </a:r>
            <a:r>
              <a:rPr lang="en-US" sz="4600" b="1" i="1" dirty="0" smtClean="0"/>
              <a:t>We, therefore, conclude that the right of personal privacy includes the abortion decision, but that this right is not unqualified, and must be considered against important state interests in regulation.</a:t>
            </a:r>
          </a:p>
          <a:p>
            <a:pPr>
              <a:buNone/>
            </a:pPr>
            <a:endParaRPr lang="en-US" sz="2100" i="1" dirty="0" smtClean="0"/>
          </a:p>
          <a:p>
            <a:pPr>
              <a:buNone/>
            </a:pPr>
            <a:r>
              <a:rPr lang="en-US" sz="4000" i="1" dirty="0" smtClean="0"/>
              <a:t>					</a:t>
            </a:r>
            <a:r>
              <a:rPr lang="en-US" sz="4600" dirty="0" smtClean="0"/>
              <a:t>Mr. Justice Blackmun</a:t>
            </a:r>
          </a:p>
          <a:p>
            <a:pPr>
              <a:buNone/>
            </a:pPr>
            <a:r>
              <a:rPr lang="en-US" sz="4600" i="1" dirty="0" smtClean="0"/>
              <a:t>					Roe v. Wade </a:t>
            </a:r>
            <a:r>
              <a:rPr lang="en-US" sz="4600" dirty="0" smtClean="0"/>
              <a:t>(1973)</a:t>
            </a:r>
            <a:endParaRPr lang="en-US" sz="4600"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rmAutofit/>
          </a:bodyPr>
          <a:lstStyle/>
          <a:p>
            <a:r>
              <a:rPr lang="en-US" sz="3300" dirty="0" smtClean="0"/>
              <a:t>Is a fetus a “person?”</a:t>
            </a:r>
            <a:endParaRPr lang="en-US" sz="3300" dirty="0"/>
          </a:p>
        </p:txBody>
      </p:sp>
      <p:sp>
        <p:nvSpPr>
          <p:cNvPr id="3" name="Content Placeholder 2"/>
          <p:cNvSpPr>
            <a:spLocks noGrp="1"/>
          </p:cNvSpPr>
          <p:nvPr>
            <p:ph idx="1"/>
          </p:nvPr>
        </p:nvSpPr>
        <p:spPr>
          <a:xfrm>
            <a:off x="0" y="914400"/>
            <a:ext cx="8991600" cy="5791200"/>
          </a:xfrm>
        </p:spPr>
        <p:txBody>
          <a:bodyPr>
            <a:normAutofit fontScale="55000" lnSpcReduction="20000"/>
          </a:bodyPr>
          <a:lstStyle/>
          <a:p>
            <a:pPr>
              <a:buNone/>
            </a:pPr>
            <a:r>
              <a:rPr lang="en-US" sz="5100" i="1" dirty="0" smtClean="0"/>
              <a:t>	</a:t>
            </a:r>
            <a:r>
              <a:rPr lang="en-US" sz="4400" i="1" dirty="0" smtClean="0"/>
              <a:t>The </a:t>
            </a:r>
            <a:r>
              <a:rPr lang="en-US" sz="4400" i="1" dirty="0" err="1" smtClean="0"/>
              <a:t>appellee</a:t>
            </a:r>
            <a:r>
              <a:rPr lang="en-US" sz="4400" i="1" dirty="0" smtClean="0"/>
              <a:t> and certain </a:t>
            </a:r>
            <a:r>
              <a:rPr lang="en-US" sz="4400" dirty="0" err="1" smtClean="0"/>
              <a:t>amici</a:t>
            </a:r>
            <a:r>
              <a:rPr lang="en-US" sz="4400" i="1" dirty="0" smtClean="0"/>
              <a:t> argue that the fetus is a "person" within the language and meaning of the Fourteenth Amendment. In support of this, they outline at length and in detail the well known facts of fetal development. If this suggestion of personhood is established, the appellant's case, of course, collapses, for the fetus' right to life would then be guaranteed specifically by the Amendment….The Constitution does not define "person" in so many words. But in nearly all these instances, the use of the word is such that it has application only post-</a:t>
            </a:r>
            <a:r>
              <a:rPr lang="en-US" sz="4400" i="1" dirty="0" err="1" smtClean="0"/>
              <a:t>natally</a:t>
            </a:r>
            <a:r>
              <a:rPr lang="en-US" sz="4400" i="1" dirty="0" smtClean="0"/>
              <a:t>. None indicates, with any assurance, that it has any possible pre-natal application. All this, together with our observation, supra, that, throughout the major portion of the 19th century, prevailing legal abortion practices were far freer than they are today, persuades us that </a:t>
            </a:r>
            <a:r>
              <a:rPr lang="en-US" sz="4400" b="1" i="1" dirty="0" smtClean="0"/>
              <a:t>the word "person," as used in the Fourteenth Amendment, does not include the unborn.</a:t>
            </a:r>
          </a:p>
          <a:p>
            <a:pPr>
              <a:buNone/>
            </a:pPr>
            <a:endParaRPr lang="en-US" sz="2100" i="1" dirty="0" smtClean="0"/>
          </a:p>
          <a:p>
            <a:pPr>
              <a:buNone/>
            </a:pPr>
            <a:r>
              <a:rPr lang="en-US" sz="4000" i="1" dirty="0" smtClean="0"/>
              <a:t>					</a:t>
            </a:r>
            <a:r>
              <a:rPr lang="en-US" sz="4600" dirty="0" smtClean="0"/>
              <a:t>Mr. Justice Blackmun</a:t>
            </a:r>
          </a:p>
          <a:p>
            <a:pPr>
              <a:buNone/>
            </a:pPr>
            <a:r>
              <a:rPr lang="en-US" sz="4600" i="1" dirty="0" smtClean="0"/>
              <a:t>					Roe v. Wade </a:t>
            </a:r>
            <a:r>
              <a:rPr lang="en-US" sz="4600" dirty="0" smtClean="0"/>
              <a:t>(1973)</a:t>
            </a:r>
            <a:endParaRPr lang="en-US" sz="46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304800"/>
            <a:ext cx="4268788" cy="381000"/>
          </a:xfrm>
        </p:spPr>
        <p:txBody>
          <a:bodyPr>
            <a:normAutofit fontScale="92500" lnSpcReduction="20000"/>
          </a:bodyPr>
          <a:lstStyle/>
          <a:p>
            <a:r>
              <a:rPr lang="en-US" i="1" dirty="0" smtClean="0"/>
              <a:t>Scott v. </a:t>
            </a:r>
            <a:r>
              <a:rPr lang="en-US" i="1" dirty="0" err="1" smtClean="0"/>
              <a:t>Sandford</a:t>
            </a:r>
            <a:r>
              <a:rPr lang="en-US" i="1" dirty="0" smtClean="0"/>
              <a:t> </a:t>
            </a:r>
            <a:r>
              <a:rPr lang="en-US" dirty="0" smtClean="0"/>
              <a:t>(1857)</a:t>
            </a:r>
            <a:endParaRPr lang="en-US" dirty="0"/>
          </a:p>
        </p:txBody>
      </p:sp>
      <p:sp>
        <p:nvSpPr>
          <p:cNvPr id="6" name="Content Placeholder 5"/>
          <p:cNvSpPr>
            <a:spLocks noGrp="1"/>
          </p:cNvSpPr>
          <p:nvPr>
            <p:ph sz="half" idx="2"/>
          </p:nvPr>
        </p:nvSpPr>
        <p:spPr>
          <a:xfrm>
            <a:off x="152400" y="762000"/>
            <a:ext cx="4419600" cy="5867400"/>
          </a:xfrm>
        </p:spPr>
        <p:txBody>
          <a:bodyPr>
            <a:noAutofit/>
          </a:bodyPr>
          <a:lstStyle/>
          <a:p>
            <a:pPr marL="0">
              <a:spcBef>
                <a:spcPts val="0"/>
              </a:spcBef>
              <a:buNone/>
            </a:pPr>
            <a:r>
              <a:rPr lang="en-US" sz="1700" i="1" dirty="0" smtClean="0"/>
              <a:t>The question is simply this: </a:t>
            </a:r>
            <a:r>
              <a:rPr lang="en-US" sz="1700" b="1" i="1" dirty="0" smtClean="0"/>
              <a:t>can a negro whose ancestors were imported into this country and sold as slaves become a member of the political community formed and brought into existence by the Constitution of the United States</a:t>
            </a:r>
            <a:r>
              <a:rPr lang="en-US" sz="1700" i="1" dirty="0" smtClean="0"/>
              <a:t>, and as such become entitled to all the rights, and privileges, and immunities, guarantied by that instrument to the citizen?...</a:t>
            </a:r>
            <a:r>
              <a:rPr lang="en-US" sz="1700" b="1" i="1" dirty="0" smtClean="0"/>
              <a:t>We think they are not, and that they are not included, and were not intended to be included, under the word "citizens" in the Constitution, and can therefore claim none of the rights and privileges which that instrument provides for and secures to citizens of the United States.</a:t>
            </a:r>
            <a:r>
              <a:rPr lang="en-US" sz="1700" i="1" dirty="0" smtClean="0"/>
              <a:t> On the contrary, they were at that time considered as a subordinate and inferior class of beings who had been subjugated by the dominant race, and, whether emancipated or not, yet remained subject to their authority, and had no rights or privileges but such as those who held the power and the Government might choose to grant them.</a:t>
            </a:r>
          </a:p>
        </p:txBody>
      </p:sp>
      <p:sp>
        <p:nvSpPr>
          <p:cNvPr id="7" name="Text Placeholder 6"/>
          <p:cNvSpPr>
            <a:spLocks noGrp="1"/>
          </p:cNvSpPr>
          <p:nvPr>
            <p:ph type="body" sz="quarter" idx="3"/>
          </p:nvPr>
        </p:nvSpPr>
        <p:spPr>
          <a:xfrm>
            <a:off x="4648200" y="228600"/>
            <a:ext cx="4041775" cy="457200"/>
          </a:xfrm>
        </p:spPr>
        <p:txBody>
          <a:bodyPr/>
          <a:lstStyle/>
          <a:p>
            <a:r>
              <a:rPr lang="en-US" i="1" dirty="0" smtClean="0"/>
              <a:t>Roe v. Wade </a:t>
            </a:r>
            <a:r>
              <a:rPr lang="en-US" dirty="0" smtClean="0"/>
              <a:t>(1973)</a:t>
            </a:r>
            <a:endParaRPr lang="en-US" dirty="0"/>
          </a:p>
        </p:txBody>
      </p:sp>
      <p:sp>
        <p:nvSpPr>
          <p:cNvPr id="8" name="Content Placeholder 7"/>
          <p:cNvSpPr>
            <a:spLocks noGrp="1"/>
          </p:cNvSpPr>
          <p:nvPr>
            <p:ph sz="quarter" idx="4"/>
          </p:nvPr>
        </p:nvSpPr>
        <p:spPr>
          <a:xfrm>
            <a:off x="4645025" y="762000"/>
            <a:ext cx="4346575" cy="5867400"/>
          </a:xfrm>
        </p:spPr>
        <p:txBody>
          <a:bodyPr>
            <a:normAutofit fontScale="62500" lnSpcReduction="20000"/>
          </a:bodyPr>
          <a:lstStyle/>
          <a:p>
            <a:pPr marL="0">
              <a:lnSpc>
                <a:spcPct val="120000"/>
              </a:lnSpc>
              <a:spcBef>
                <a:spcPts val="0"/>
              </a:spcBef>
              <a:buNone/>
            </a:pPr>
            <a:r>
              <a:rPr lang="en-US" sz="2700" i="1" dirty="0" smtClean="0"/>
              <a:t>The </a:t>
            </a:r>
            <a:r>
              <a:rPr lang="en-US" sz="2700" i="1" dirty="0" err="1" smtClean="0"/>
              <a:t>appellee</a:t>
            </a:r>
            <a:r>
              <a:rPr lang="en-US" sz="2700" i="1" dirty="0" smtClean="0"/>
              <a:t> and certain </a:t>
            </a:r>
            <a:r>
              <a:rPr lang="en-US" sz="2700" dirty="0" err="1" smtClean="0"/>
              <a:t>amici</a:t>
            </a:r>
            <a:r>
              <a:rPr lang="en-US" sz="2700" i="1" dirty="0" smtClean="0"/>
              <a:t> argue that the fetus is a "person" within the language and meaning of the Fourteenth Amendment. In support of this, they outline at length and in detail the well known facts of fetal development. If this suggestion of personhood is established, the appellant's case, of course, collapses, for the fetus' right to life would then be guaranteed specifically by the Amendment ….The Constitution does not define "person" in so many words. But in nearly all these instances, the use of the word is such that it has application only post-</a:t>
            </a:r>
            <a:r>
              <a:rPr lang="en-US" sz="2700" i="1" dirty="0" err="1" smtClean="0"/>
              <a:t>natally</a:t>
            </a:r>
            <a:r>
              <a:rPr lang="en-US" sz="2700" i="1" dirty="0" smtClean="0"/>
              <a:t>. None indicates, with any assurance, that it has any possible pre-natal application. All this, together with our observation, supra, that, throughout the major portion of the 19th century, prevailing legal abortion practices were far freer than they are today, persuades us that </a:t>
            </a:r>
            <a:r>
              <a:rPr lang="en-US" sz="2700" b="1" i="1" dirty="0" smtClean="0"/>
              <a:t>the word "person," as used in the Fourteenth Amendment, does not include the unborn.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457200" y="228600"/>
            <a:ext cx="8229600" cy="762000"/>
          </a:xfrm>
        </p:spPr>
        <p:txBody>
          <a:bodyPr/>
          <a:lstStyle/>
          <a:p>
            <a:r>
              <a:rPr lang="en-US" i="1" smtClean="0"/>
              <a:t>Roe v. Wade </a:t>
            </a:r>
            <a:r>
              <a:rPr lang="en-US" smtClean="0"/>
              <a:t>(1973)</a:t>
            </a:r>
          </a:p>
        </p:txBody>
      </p:sp>
      <p:pic>
        <p:nvPicPr>
          <p:cNvPr id="24579" name="Picture 2" descr="http://michiganjournal.org/wp-content/uploads/2012/01/roe-v-wade-1-e1279633405530.jpg"/>
          <p:cNvPicPr>
            <a:picLocks noChangeAspect="1" noChangeArrowheads="1"/>
          </p:cNvPicPr>
          <p:nvPr/>
        </p:nvPicPr>
        <p:blipFill>
          <a:blip r:embed="rId2"/>
          <a:srcRect/>
          <a:stretch>
            <a:fillRect/>
          </a:stretch>
        </p:blipFill>
        <p:spPr bwMode="auto">
          <a:xfrm>
            <a:off x="304800" y="1143000"/>
            <a:ext cx="4552950" cy="3409950"/>
          </a:xfrm>
          <a:prstGeom prst="rect">
            <a:avLst/>
          </a:prstGeom>
          <a:noFill/>
          <a:ln w="9525">
            <a:noFill/>
            <a:miter lim="800000"/>
            <a:headEnd/>
            <a:tailEnd/>
          </a:ln>
        </p:spPr>
      </p:pic>
      <p:pic>
        <p:nvPicPr>
          <p:cNvPr id="24580" name="Picture 4" descr="http://www.pbs.org/wnet/supremecourt/rights/images/roe.jpg"/>
          <p:cNvPicPr>
            <a:picLocks noChangeAspect="1" noChangeArrowheads="1"/>
          </p:cNvPicPr>
          <p:nvPr/>
        </p:nvPicPr>
        <p:blipFill>
          <a:blip r:embed="rId3"/>
          <a:srcRect/>
          <a:stretch>
            <a:fillRect/>
          </a:stretch>
        </p:blipFill>
        <p:spPr bwMode="auto">
          <a:xfrm>
            <a:off x="3124200" y="3581400"/>
            <a:ext cx="2590800" cy="3095625"/>
          </a:xfrm>
          <a:prstGeom prst="rect">
            <a:avLst/>
          </a:prstGeom>
          <a:noFill/>
          <a:ln w="9525">
            <a:noFill/>
            <a:miter lim="800000"/>
            <a:headEnd/>
            <a:tailEnd/>
          </a:ln>
        </p:spPr>
      </p:pic>
      <p:pic>
        <p:nvPicPr>
          <p:cNvPr id="24581" name="Picture 6" descr="http://www.hollywoodreporter.com/sites/default/files/2011/05/norma_mccorvey-2011-a-p.jpg"/>
          <p:cNvPicPr>
            <a:picLocks noChangeAspect="1" noChangeArrowheads="1"/>
          </p:cNvPicPr>
          <p:nvPr/>
        </p:nvPicPr>
        <p:blipFill>
          <a:blip r:embed="rId4"/>
          <a:srcRect/>
          <a:stretch>
            <a:fillRect/>
          </a:stretch>
        </p:blipFill>
        <p:spPr bwMode="auto">
          <a:xfrm>
            <a:off x="5348288" y="1066800"/>
            <a:ext cx="3309937" cy="4419600"/>
          </a:xfrm>
          <a:prstGeom prst="rect">
            <a:avLst/>
          </a:prstGeom>
          <a:noFill/>
          <a:ln w="9525">
            <a:noFill/>
            <a:miter lim="800000"/>
            <a:headEnd/>
            <a:tailEnd/>
          </a:ln>
        </p:spPr>
      </p:pic>
      <p:sp>
        <p:nvSpPr>
          <p:cNvPr id="24582" name="TextBox 7"/>
          <p:cNvSpPr txBox="1">
            <a:spLocks noChangeArrowheads="1"/>
          </p:cNvSpPr>
          <p:nvPr/>
        </p:nvSpPr>
        <p:spPr bwMode="auto">
          <a:xfrm>
            <a:off x="5867400" y="5638800"/>
            <a:ext cx="2667000" cy="830263"/>
          </a:xfrm>
          <a:prstGeom prst="rect">
            <a:avLst/>
          </a:prstGeom>
          <a:noFill/>
          <a:ln w="9525">
            <a:noFill/>
            <a:miter lim="800000"/>
            <a:headEnd/>
            <a:tailEnd/>
          </a:ln>
        </p:spPr>
        <p:txBody>
          <a:bodyPr>
            <a:spAutoFit/>
          </a:bodyPr>
          <a:lstStyle/>
          <a:p>
            <a:pPr algn="ctr"/>
            <a:r>
              <a:rPr lang="en-US" sz="2400">
                <a:latin typeface="Arial" pitchFamily="34" charset="0"/>
              </a:rPr>
              <a:t>Norma McCorvey</a:t>
            </a:r>
          </a:p>
          <a:p>
            <a:pPr algn="ctr"/>
            <a:r>
              <a:rPr lang="en-US" sz="2400">
                <a:latin typeface="Arial" pitchFamily="34" charset="0"/>
              </a:rPr>
              <a:t>“</a:t>
            </a:r>
            <a:r>
              <a:rPr lang="en-US" sz="2400" i="1">
                <a:latin typeface="Arial" pitchFamily="34" charset="0"/>
              </a:rPr>
              <a:t>Roe</a:t>
            </a:r>
            <a:r>
              <a:rPr lang="en-US" sz="2400">
                <a:latin typeface="Arial" pitchFamily="34" charset="0"/>
              </a:rPr>
              <a:t> no more”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85800"/>
          </a:xfrm>
        </p:spPr>
        <p:txBody>
          <a:bodyPr>
            <a:noAutofit/>
          </a:bodyPr>
          <a:lstStyle/>
          <a:p>
            <a:r>
              <a:rPr lang="en-US" sz="4000" dirty="0" smtClean="0"/>
              <a:t>Can a private club discriminate?</a:t>
            </a:r>
            <a:endParaRPr lang="en-US" sz="4000" dirty="0"/>
          </a:p>
        </p:txBody>
      </p:sp>
      <p:sp>
        <p:nvSpPr>
          <p:cNvPr id="3" name="Content Placeholder 2"/>
          <p:cNvSpPr>
            <a:spLocks noGrp="1"/>
          </p:cNvSpPr>
          <p:nvPr>
            <p:ph idx="1"/>
          </p:nvPr>
        </p:nvSpPr>
        <p:spPr>
          <a:xfrm>
            <a:off x="0" y="990600"/>
            <a:ext cx="8991600" cy="5715000"/>
          </a:xfrm>
        </p:spPr>
        <p:txBody>
          <a:bodyPr>
            <a:normAutofit fontScale="62500" lnSpcReduction="20000"/>
          </a:bodyPr>
          <a:lstStyle/>
          <a:p>
            <a:pPr>
              <a:buNone/>
            </a:pPr>
            <a:r>
              <a:rPr lang="en-US" sz="5100" i="1" dirty="0" smtClean="0"/>
              <a:t>	</a:t>
            </a:r>
            <a:r>
              <a:rPr lang="en-US" sz="4100" i="1" dirty="0" smtClean="0"/>
              <a:t>The </a:t>
            </a:r>
            <a:r>
              <a:rPr lang="en-US" sz="4100" i="1" dirty="0" smtClean="0"/>
              <a:t>Court has never held, of course, that discrimination by an otherwise private entity would be </a:t>
            </a:r>
            <a:r>
              <a:rPr lang="en-US" sz="4100" i="1" dirty="0" err="1" smtClean="0"/>
              <a:t>violative</a:t>
            </a:r>
            <a:r>
              <a:rPr lang="en-US" sz="4100" i="1" dirty="0" smtClean="0"/>
              <a:t> of the Equal Protection Clause if the private entity receives any sort of benefit or service at all from the State, or if it is subject to state regulation in any degree whatever. Since state-furnished services include such necessities of life as electricity, water, and police and fire protection, such a holding would utterly emasculate the distinction between private, as distinguished from state, conduct set forth in </a:t>
            </a:r>
            <a:r>
              <a:rPr lang="en-US" sz="4100" i="1" dirty="0" smtClean="0"/>
              <a:t>[previous cases] and </a:t>
            </a:r>
            <a:r>
              <a:rPr lang="en-US" sz="4100" i="1" dirty="0" smtClean="0"/>
              <a:t>adhered to in subsequent decisions. Our holdings indicate that, where the impetus for the discrimination is private, the State must have "significantly involved itself with invidious discriminations</a:t>
            </a:r>
            <a:r>
              <a:rPr lang="en-US" sz="4100" i="1" dirty="0" smtClean="0"/>
              <a:t>," in </a:t>
            </a:r>
            <a:r>
              <a:rPr lang="en-US" sz="4100" i="1" dirty="0" smtClean="0"/>
              <a:t>order for the discriminatory action to fall within the ambit of the constitutional prohibition.</a:t>
            </a:r>
          </a:p>
          <a:p>
            <a:pPr>
              <a:buNone/>
            </a:pPr>
            <a:endParaRPr lang="en-US" sz="1800" i="1" dirty="0" smtClean="0"/>
          </a:p>
          <a:p>
            <a:pPr>
              <a:buNone/>
            </a:pPr>
            <a:r>
              <a:rPr lang="en-US" sz="4100" i="1" dirty="0" smtClean="0"/>
              <a:t>					</a:t>
            </a:r>
            <a:r>
              <a:rPr lang="en-US" sz="4100" dirty="0" smtClean="0"/>
              <a:t>Mr. Justice </a:t>
            </a:r>
            <a:r>
              <a:rPr lang="en-US" sz="4100" dirty="0" smtClean="0"/>
              <a:t>Rehnquist</a:t>
            </a:r>
            <a:endParaRPr lang="en-US" sz="4100" dirty="0" smtClean="0"/>
          </a:p>
          <a:p>
            <a:pPr>
              <a:buNone/>
            </a:pPr>
            <a:r>
              <a:rPr lang="en-US" sz="4100" i="1" dirty="0" smtClean="0"/>
              <a:t>					</a:t>
            </a:r>
            <a:r>
              <a:rPr lang="en-US" sz="4100" i="1" dirty="0" smtClean="0"/>
              <a:t>Moose Lodge v. </a:t>
            </a:r>
            <a:r>
              <a:rPr lang="en-US" sz="4100" i="1" dirty="0" err="1" smtClean="0"/>
              <a:t>Irvis</a:t>
            </a:r>
            <a:r>
              <a:rPr lang="en-US" sz="4100" i="1" dirty="0" smtClean="0"/>
              <a:t> </a:t>
            </a:r>
            <a:r>
              <a:rPr lang="en-US" sz="4100" dirty="0" smtClean="0"/>
              <a:t>(1972)</a:t>
            </a:r>
            <a:endParaRPr lang="en-US" sz="41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639762"/>
          </a:xfrm>
        </p:spPr>
        <p:txBody>
          <a:bodyPr>
            <a:normAutofit fontScale="90000"/>
          </a:bodyPr>
          <a:lstStyle/>
          <a:p>
            <a:r>
              <a:rPr lang="en-US" sz="3600" dirty="0" smtClean="0"/>
              <a:t>Does the Bill or Rights apply to the states?</a:t>
            </a:r>
            <a:endParaRPr lang="en-US" sz="3600" dirty="0"/>
          </a:p>
        </p:txBody>
      </p:sp>
      <p:sp>
        <p:nvSpPr>
          <p:cNvPr id="3" name="Text Placeholder 2"/>
          <p:cNvSpPr>
            <a:spLocks noGrp="1"/>
          </p:cNvSpPr>
          <p:nvPr>
            <p:ph type="body" idx="1"/>
          </p:nvPr>
        </p:nvSpPr>
        <p:spPr>
          <a:xfrm>
            <a:off x="457200" y="685800"/>
            <a:ext cx="4040188" cy="411162"/>
          </a:xfrm>
        </p:spPr>
        <p:txBody>
          <a:bodyPr>
            <a:normAutofit fontScale="92500" lnSpcReduction="10000"/>
          </a:bodyPr>
          <a:lstStyle/>
          <a:p>
            <a:r>
              <a:rPr lang="en-US" dirty="0" smtClean="0"/>
              <a:t>NO (</a:t>
            </a:r>
            <a:r>
              <a:rPr lang="en-US" i="1" dirty="0" smtClean="0"/>
              <a:t>Barron v. Baltimore</a:t>
            </a:r>
            <a:r>
              <a:rPr lang="en-US" dirty="0" smtClean="0"/>
              <a:t>)</a:t>
            </a:r>
            <a:endParaRPr lang="en-US" dirty="0"/>
          </a:p>
        </p:txBody>
      </p:sp>
      <p:sp>
        <p:nvSpPr>
          <p:cNvPr id="4" name="Content Placeholder 3"/>
          <p:cNvSpPr>
            <a:spLocks noGrp="1"/>
          </p:cNvSpPr>
          <p:nvPr>
            <p:ph sz="half" idx="2"/>
          </p:nvPr>
        </p:nvSpPr>
        <p:spPr>
          <a:xfrm>
            <a:off x="152400" y="1143000"/>
            <a:ext cx="4344988" cy="5562600"/>
          </a:xfrm>
        </p:spPr>
        <p:txBody>
          <a:bodyPr>
            <a:normAutofit fontScale="77500" lnSpcReduction="20000"/>
          </a:bodyPr>
          <a:lstStyle/>
          <a:p>
            <a:r>
              <a:rPr lang="en-US" sz="2300" i="1" dirty="0" smtClean="0"/>
              <a:t>The Constitution was [created] by the people of the United States for themselves, for their own government, and not for the government of the individual States.</a:t>
            </a:r>
          </a:p>
          <a:p>
            <a:r>
              <a:rPr lang="en-US" sz="2300" i="1" dirty="0" smtClean="0"/>
              <a:t>Had the people of the [states] required changes in their Constitutions, had they required additional safeguards…from the…encroachments of their particular [state] governments, the remedy was in their own hands, and could have been applied by themselves.</a:t>
            </a:r>
          </a:p>
          <a:p>
            <a:r>
              <a:rPr lang="en-US" sz="2300" i="1" dirty="0" smtClean="0"/>
              <a:t>In almost every convention by which the Constitution was adopted, amendments to guard against the abuse of power were recommended. </a:t>
            </a:r>
            <a:r>
              <a:rPr lang="en-US" sz="2300" b="1" i="1" dirty="0" smtClean="0"/>
              <a:t>These amendments demanded security against the apprehended encroachments of the General Government -- not against those of the local governments.…[They] contain no expression indicating an intention to apply them to the State governments.</a:t>
            </a:r>
          </a:p>
          <a:p>
            <a:endParaRPr lang="en-US" sz="1600" i="1" dirty="0"/>
          </a:p>
        </p:txBody>
      </p:sp>
      <p:sp>
        <p:nvSpPr>
          <p:cNvPr id="5" name="Text Placeholder 4"/>
          <p:cNvSpPr>
            <a:spLocks noGrp="1"/>
          </p:cNvSpPr>
          <p:nvPr>
            <p:ph type="body" sz="quarter" idx="3"/>
          </p:nvPr>
        </p:nvSpPr>
        <p:spPr>
          <a:xfrm>
            <a:off x="4645025" y="685800"/>
            <a:ext cx="4041775" cy="411162"/>
          </a:xfrm>
        </p:spPr>
        <p:txBody>
          <a:bodyPr>
            <a:normAutofit fontScale="92500" lnSpcReduction="10000"/>
          </a:bodyPr>
          <a:lstStyle/>
          <a:p>
            <a:r>
              <a:rPr lang="en-US" dirty="0" smtClean="0"/>
              <a:t>YES (</a:t>
            </a:r>
            <a:r>
              <a:rPr lang="en-US" i="1" dirty="0" err="1" smtClean="0"/>
              <a:t>Gitlow</a:t>
            </a:r>
            <a:r>
              <a:rPr lang="en-US" i="1" dirty="0" smtClean="0"/>
              <a:t> v. New York</a:t>
            </a:r>
            <a:r>
              <a:rPr lang="en-US" dirty="0" smtClean="0"/>
              <a:t>)</a:t>
            </a:r>
            <a:endParaRPr lang="en-US" dirty="0"/>
          </a:p>
        </p:txBody>
      </p:sp>
      <p:sp>
        <p:nvSpPr>
          <p:cNvPr id="6" name="Content Placeholder 5"/>
          <p:cNvSpPr>
            <a:spLocks noGrp="1"/>
          </p:cNvSpPr>
          <p:nvPr>
            <p:ph sz="quarter" idx="4"/>
          </p:nvPr>
        </p:nvSpPr>
        <p:spPr>
          <a:xfrm>
            <a:off x="4645025" y="1143000"/>
            <a:ext cx="4270375" cy="5486400"/>
          </a:xfrm>
        </p:spPr>
        <p:txBody>
          <a:bodyPr>
            <a:normAutofit fontScale="85000" lnSpcReduction="20000"/>
          </a:bodyPr>
          <a:lstStyle/>
          <a:p>
            <a:r>
              <a:rPr lang="en-US" sz="2100" i="1" dirty="0" smtClean="0"/>
              <a:t>The precise question presented, and the only question which we can consider under this writ of error, then is whether the statute, as construed and applied in this case by the state courts, deprived the defendant of his liberty of expression in violation of the due process clause of the Fourteenth Amendment.</a:t>
            </a:r>
          </a:p>
          <a:p>
            <a:r>
              <a:rPr lang="en-US" sz="2100" b="1" i="1" dirty="0" smtClean="0"/>
              <a:t>For present purposes, we may and do assume that freedom of speech and of the press which are protected by the First Amendment from abridgment by Congress are among the fundamental personal rights and "liberties" protected by the due process clause of the Fourteenth Amendment from impairment by the States….</a:t>
            </a:r>
          </a:p>
          <a:p>
            <a:r>
              <a:rPr lang="en-US" sz="2100" i="1" dirty="0" smtClean="0"/>
              <a:t>We cannot hold that the present statute is an arbitrary or unreasonable exercise of the police power of the State unwarrantably infringing the freedom of speech or press, and we must and do sustain its constitutionality.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Freedom of Speech</a:t>
            </a:r>
          </a:p>
        </p:txBody>
      </p:sp>
      <p:sp>
        <p:nvSpPr>
          <p:cNvPr id="9219" name="Content Placeholder 2"/>
          <p:cNvSpPr>
            <a:spLocks noGrp="1"/>
          </p:cNvSpPr>
          <p:nvPr>
            <p:ph idx="1"/>
          </p:nvPr>
        </p:nvSpPr>
        <p:spPr>
          <a:xfrm>
            <a:off x="228600" y="1600200"/>
            <a:ext cx="8534400" cy="4953000"/>
          </a:xfrm>
        </p:spPr>
        <p:txBody>
          <a:bodyPr/>
          <a:lstStyle/>
          <a:p>
            <a:pPr eaLnBrk="1" hangingPunct="1">
              <a:buFontTx/>
              <a:buNone/>
            </a:pPr>
            <a:r>
              <a:rPr lang="en-US" dirty="0" smtClean="0"/>
              <a:t>	</a:t>
            </a:r>
            <a:r>
              <a:rPr lang="en-US" u="sng" dirty="0" smtClean="0"/>
              <a:t>First Amendment</a:t>
            </a:r>
          </a:p>
          <a:p>
            <a:pPr eaLnBrk="1" hangingPunct="1">
              <a:buFontTx/>
              <a:buNone/>
            </a:pPr>
            <a:endParaRPr lang="en-US" sz="800" dirty="0" smtClean="0"/>
          </a:p>
          <a:p>
            <a:pPr eaLnBrk="1" hangingPunct="1">
              <a:buFontTx/>
              <a:buNone/>
            </a:pPr>
            <a:r>
              <a:rPr lang="en-US" b="1" i="1" dirty="0" smtClean="0"/>
              <a:t>	Congress shall make no law</a:t>
            </a:r>
            <a:r>
              <a:rPr lang="en-US" i="1" dirty="0" smtClean="0"/>
              <a:t> respecting an establishment of religion, or prohibiting the free exercise thereof; or </a:t>
            </a:r>
            <a:r>
              <a:rPr lang="en-US" b="1" i="1" dirty="0" smtClean="0"/>
              <a:t>abridging the freedom of speech, or of the press; or of the people peaceably to assemble, and to petition the Government for a redress of grievances.”</a:t>
            </a:r>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rmAutofit/>
          </a:bodyPr>
          <a:lstStyle/>
          <a:p>
            <a:r>
              <a:rPr lang="en-US" sz="3800" dirty="0" smtClean="0"/>
              <a:t>What does the First Amendment protect?</a:t>
            </a:r>
            <a:endParaRPr lang="en-US" sz="3800" dirty="0"/>
          </a:p>
        </p:txBody>
      </p:sp>
      <p:sp>
        <p:nvSpPr>
          <p:cNvPr id="3" name="Content Placeholder 2"/>
          <p:cNvSpPr>
            <a:spLocks noGrp="1"/>
          </p:cNvSpPr>
          <p:nvPr>
            <p:ph idx="1"/>
          </p:nvPr>
        </p:nvSpPr>
        <p:spPr>
          <a:xfrm>
            <a:off x="228600" y="1143000"/>
            <a:ext cx="8610600" cy="5562600"/>
          </a:xfrm>
        </p:spPr>
        <p:txBody>
          <a:bodyPr>
            <a:normAutofit fontScale="92500" lnSpcReduction="20000"/>
          </a:bodyPr>
          <a:lstStyle/>
          <a:p>
            <a:pPr>
              <a:buNone/>
            </a:pPr>
            <a:r>
              <a:rPr lang="en-US" b="1" dirty="0" smtClean="0"/>
              <a:t>	</a:t>
            </a:r>
            <a:r>
              <a:rPr lang="en-US" sz="3500" i="1" dirty="0" smtClean="0"/>
              <a:t>The protection given speech and press was fashioned to assure unfettered interchange of ideas for the bringing about of political and social changes desired by the people….</a:t>
            </a:r>
          </a:p>
          <a:p>
            <a:pPr>
              <a:buNone/>
            </a:pPr>
            <a:r>
              <a:rPr lang="en-US" sz="3500" i="1" dirty="0" smtClean="0"/>
              <a:t>	All ideas having even the slightest redeeming social importance - unorthodox ideas, controversial ideas, even ideas hateful to the prevailing climate of opinion - have the full protection of the guaranties, unless excludable because they encroach upon the limited area of more important interests.</a:t>
            </a:r>
          </a:p>
          <a:p>
            <a:pPr>
              <a:buNone/>
            </a:pPr>
            <a:endParaRPr lang="en-US" sz="1200" i="1" dirty="0" smtClean="0"/>
          </a:p>
          <a:p>
            <a:pPr>
              <a:buNone/>
            </a:pPr>
            <a:r>
              <a:rPr lang="en-US" i="1" dirty="0" smtClean="0"/>
              <a:t>						</a:t>
            </a:r>
            <a:r>
              <a:rPr lang="en-US" sz="2600" dirty="0" smtClean="0"/>
              <a:t>Mr. Justice Brennan</a:t>
            </a:r>
          </a:p>
          <a:p>
            <a:pPr>
              <a:buNone/>
            </a:pPr>
            <a:r>
              <a:rPr lang="en-US" sz="2600" i="1" dirty="0" smtClean="0"/>
              <a:t>						Roth v. United States </a:t>
            </a:r>
            <a:r>
              <a:rPr lang="en-US" sz="2600" dirty="0" smtClean="0"/>
              <a:t>(1957)</a:t>
            </a:r>
            <a:r>
              <a:rPr lang="en-US" sz="2600" i="1" dirty="0" smtClean="0"/>
              <a:t>	</a:t>
            </a:r>
            <a:endParaRPr lang="en-US" sz="26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Free Speech</a:t>
            </a:r>
          </a:p>
        </p:txBody>
      </p:sp>
      <p:sp>
        <p:nvSpPr>
          <p:cNvPr id="3" name="Content Placeholder 2"/>
          <p:cNvSpPr>
            <a:spLocks noGrp="1"/>
          </p:cNvSpPr>
          <p:nvPr>
            <p:ph idx="1"/>
          </p:nvPr>
        </p:nvSpPr>
        <p:spPr>
          <a:xfrm>
            <a:off x="457200" y="1524000"/>
            <a:ext cx="8229600" cy="4876800"/>
          </a:xfrm>
        </p:spPr>
        <p:txBody>
          <a:bodyPr/>
          <a:lstStyle/>
          <a:p>
            <a:pPr eaLnBrk="1" hangingPunct="1"/>
            <a:r>
              <a:rPr lang="en-US" dirty="0" smtClean="0"/>
              <a:t>First Amendment protects most every form of speech, and especially speech that concerns a serious political, social, or religious message</a:t>
            </a:r>
          </a:p>
          <a:p>
            <a:pPr eaLnBrk="1" hangingPunct="1"/>
            <a:r>
              <a:rPr lang="en-US" dirty="0" smtClean="0"/>
              <a:t>First Amendment protects various forms of speech:</a:t>
            </a:r>
          </a:p>
          <a:p>
            <a:pPr lvl="1" eaLnBrk="1" hangingPunct="1"/>
            <a:r>
              <a:rPr lang="en-US" dirty="0" smtClean="0"/>
              <a:t>pure speech (words alone)</a:t>
            </a:r>
          </a:p>
          <a:p>
            <a:pPr lvl="1" eaLnBrk="1" hangingPunct="1"/>
            <a:r>
              <a:rPr lang="en-US" dirty="0" smtClean="0"/>
              <a:t>speech and action (words plus action)</a:t>
            </a:r>
          </a:p>
          <a:p>
            <a:pPr lvl="1" eaLnBrk="1" hangingPunct="1"/>
            <a:r>
              <a:rPr lang="en-US" dirty="0" smtClean="0"/>
              <a:t>symbolic speech (action/object, in place of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1526</Words>
  <Application>Microsoft Office PowerPoint</Application>
  <PresentationFormat>On-screen Show (4:3)</PresentationFormat>
  <Paragraphs>255</Paragraphs>
  <Slides>55</Slides>
  <Notes>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Civil Liberties and Civil Rights</vt:lpstr>
      <vt:lpstr>Latin and the Law</vt:lpstr>
      <vt:lpstr>The Bill of Rights</vt:lpstr>
      <vt:lpstr>The Ninth Amendment</vt:lpstr>
      <vt:lpstr>The Fourteenth Amendment</vt:lpstr>
      <vt:lpstr>Does the Bill or Rights apply to the states?</vt:lpstr>
      <vt:lpstr>Freedom of Speech</vt:lpstr>
      <vt:lpstr>What does the First Amendment protect?</vt:lpstr>
      <vt:lpstr>Free Speech</vt:lpstr>
      <vt:lpstr>John and Mary Beth Tinker</vt:lpstr>
      <vt:lpstr>Do students have rights at school?</vt:lpstr>
      <vt:lpstr>Gregory Lee Johnson</vt:lpstr>
      <vt:lpstr>“Clear and Present Danger”</vt:lpstr>
      <vt:lpstr>“Fighting Words”</vt:lpstr>
      <vt:lpstr>Vulgarity or Obscenity?</vt:lpstr>
      <vt:lpstr>Morse v. Frederick</vt:lpstr>
      <vt:lpstr>Religious Freedom</vt:lpstr>
      <vt:lpstr>Which of the following do you think best defines the Establishment Clause?</vt:lpstr>
      <vt:lpstr>School Bus Case</vt:lpstr>
      <vt:lpstr>School Prayer</vt:lpstr>
      <vt:lpstr>School Prayer</vt:lpstr>
      <vt:lpstr>School Prayer</vt:lpstr>
      <vt:lpstr>The “Lemon Test”</vt:lpstr>
      <vt:lpstr>Deciding Free-Exercise Cases</vt:lpstr>
      <vt:lpstr>Work on the Sabbath</vt:lpstr>
      <vt:lpstr>Work on the Sabbath</vt:lpstr>
      <vt:lpstr>Must the Amish send their children to school?</vt:lpstr>
      <vt:lpstr>Must the Amish send their children to school?</vt:lpstr>
      <vt:lpstr>Due Process Clauses</vt:lpstr>
      <vt:lpstr>Personhood</vt:lpstr>
      <vt:lpstr>Standards for a Legal Search * only in situations where a person has a “reasonable expectation of privacy”</vt:lpstr>
      <vt:lpstr>Mapp v. Ohio (1961)</vt:lpstr>
      <vt:lpstr>Can illegally seized evidence be used in court?</vt:lpstr>
      <vt:lpstr>Can illegally seized evidence be used in court?</vt:lpstr>
      <vt:lpstr>Can illegally seized evidence be used in court?</vt:lpstr>
      <vt:lpstr>Is the death penalty “cruel and unusual?”</vt:lpstr>
      <vt:lpstr>Important Due Process Cases</vt:lpstr>
      <vt:lpstr>Landmark Civil Rights Cases</vt:lpstr>
      <vt:lpstr>Fourteenth Amendment</vt:lpstr>
      <vt:lpstr>Plessy v. Ferguson (1896)</vt:lpstr>
      <vt:lpstr>Plessy v. Ferguson (1896)</vt:lpstr>
      <vt:lpstr>Plessy v. Ferguson (1896)</vt:lpstr>
      <vt:lpstr>Plessy v. Ferguson (1896)</vt:lpstr>
      <vt:lpstr>Brown v. Board of Education (1954)</vt:lpstr>
      <vt:lpstr>Brown v. Board of Education (1954)</vt:lpstr>
      <vt:lpstr>Brown v. Board of Education (1954)</vt:lpstr>
      <vt:lpstr>Equal Rights Amendment</vt:lpstr>
      <vt:lpstr>Impact of Title IX</vt:lpstr>
      <vt:lpstr>Is the use of contraception protected by a right to privacy?</vt:lpstr>
      <vt:lpstr>Is abortion part of a fundamental right to privacy?</vt:lpstr>
      <vt:lpstr>Is the right to an abortion absolute?</vt:lpstr>
      <vt:lpstr>Is a fetus a “person?”</vt:lpstr>
      <vt:lpstr>Slide 53</vt:lpstr>
      <vt:lpstr>Roe v. Wade (1973)</vt:lpstr>
      <vt:lpstr>Can a private club discriminate?</vt:lpstr>
    </vt:vector>
  </TitlesOfParts>
  <Company>GREEN LOCAL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62</cp:revision>
  <dcterms:created xsi:type="dcterms:W3CDTF">2011-04-20T11:06:46Z</dcterms:created>
  <dcterms:modified xsi:type="dcterms:W3CDTF">2012-05-04T12:24:45Z</dcterms:modified>
</cp:coreProperties>
</file>